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76"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14630400" cy="8229600"/>
  <p:notesSz cx="8229600" cy="14630400"/>
  <p:embeddedFontLst>
    <p:embeddedFont>
      <p:font typeface="Lora" pitchFamily="2" charset="0"/>
      <p:regular r:id="rId24"/>
    </p:embeddedFont>
    <p:embeddedFont>
      <p:font typeface="Source Sans 3" panose="020B0604020202020204" charset="0"/>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86" d="100"/>
          <a:sy n="86" d="100"/>
        </p:scale>
        <p:origin x="858" y="30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6235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lide 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lide 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Slide 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Slide 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lide 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Slide 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Slide 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Slide 1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lide 11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lide 12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Slide 13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Slide 14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Slide 15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lide 16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lide 17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Slide 18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Slide 19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Slide 20 master">
    <p:spTree>
      <p:nvGrpSpPr>
        <p:cNvPr id="1" name=""/>
        <p:cNvGrpSpPr/>
        <p:nvPr/>
      </p:nvGrpSpPr>
      <p:grpSpPr>
        <a:xfrm>
          <a:off x="0" y="0"/>
          <a:ext cx="0" cy="0"/>
          <a:chOff x="0" y="0"/>
          <a:chExt cx="0" cy="0"/>
        </a:xfrm>
      </p:grpSpPr>
      <p:sp>
        <p:nvSpPr>
          <p:cNvPr id="2" name="Shape 0"/>
          <p:cNvSpPr/>
          <p:nvPr/>
        </p:nvSpPr>
        <p:spPr>
          <a:xfrm>
            <a:off x="0" y="0"/>
            <a:ext cx="14630400" cy="8229600"/>
          </a:xfrm>
          <a:prstGeom prst="rect">
            <a:avLst/>
          </a:prstGeom>
          <a:solidFill>
            <a:srgbClr val="F2E4CF"/>
          </a:solidFill>
          <a:ln/>
        </p:spPr>
        <p:txBody>
          <a:bodyPr/>
          <a:lstStyle/>
          <a:p>
            <a:endParaRPr lang="en-GB"/>
          </a:p>
        </p:txBody>
      </p:sp>
      <p:sp>
        <p:nvSpPr>
          <p:cNvPr id="3" name="Shape 1"/>
          <p:cNvSpPr/>
          <p:nvPr/>
        </p:nvSpPr>
        <p:spPr>
          <a:xfrm>
            <a:off x="0" y="0"/>
            <a:ext cx="14630400" cy="8229600"/>
          </a:xfrm>
          <a:prstGeom prst="rect">
            <a:avLst/>
          </a:prstGeom>
          <a:solidFill>
            <a:srgbClr val="FEF5E7"/>
          </a:solidFill>
          <a:ln/>
        </p:spPr>
        <p:txBody>
          <a:bodyPr/>
          <a:lstStyle/>
          <a:p>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mailto:tmbshipping@gmail.com" TargetMode="External"/><Relationship Id="rId4" Type="http://schemas.openxmlformats.org/officeDocument/2006/relationships/hyperlink" Target="http://www.tmbindia.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image" Target="../media/image5.jpg"/><Relationship Id="rId5" Type="http://schemas.openxmlformats.org/officeDocument/2006/relationships/image" Target="../media/image4.jp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5.xml"/><Relationship Id="rId6" Type="http://schemas.openxmlformats.org/officeDocument/2006/relationships/image" Target="../media/image10.jpg"/><Relationship Id="rId5" Type="http://schemas.openxmlformats.org/officeDocument/2006/relationships/image" Target="../media/image9.jpg"/><Relationship Id="rId4" Type="http://schemas.openxmlformats.org/officeDocument/2006/relationships/image" Target="../media/image8.jpeg"/></Relationships>
</file>

<file path=ppt/slides/_rels/slide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image" Target="../media/image11.png"/><Relationship Id="rId7" Type="http://schemas.openxmlformats.org/officeDocument/2006/relationships/image" Target="../media/image15.jpe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openxmlformats.org/officeDocument/2006/relationships/image" Target="../media/image14.jpeg"/><Relationship Id="rId5" Type="http://schemas.openxmlformats.org/officeDocument/2006/relationships/image" Target="../media/image13.pn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png"/></Relationships>
</file>

<file path=ppt/slides/_rels/slide7.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24.svg"/><Relationship Id="rId11" Type="http://schemas.openxmlformats.org/officeDocument/2006/relationships/image" Target="../media/image29.jpeg"/><Relationship Id="rId5" Type="http://schemas.openxmlformats.org/officeDocument/2006/relationships/image" Target="../media/image23.png"/><Relationship Id="rId10" Type="http://schemas.openxmlformats.org/officeDocument/2006/relationships/image" Target="../media/image28.jpeg"/><Relationship Id="rId4" Type="http://schemas.openxmlformats.org/officeDocument/2006/relationships/image" Target="../media/image22.svg"/><Relationship Id="rId9" Type="http://schemas.openxmlformats.org/officeDocument/2006/relationships/image" Target="../media/image27.jpeg"/></Relationships>
</file>

<file path=ppt/slides/_rels/slide8.xml.rels><?xml version="1.0" encoding="UTF-8" standalone="yes"?>
<Relationships xmlns="http://schemas.openxmlformats.org/package/2006/relationships"><Relationship Id="rId8" Type="http://schemas.openxmlformats.org/officeDocument/2006/relationships/image" Target="../media/image33.jpeg"/><Relationship Id="rId3" Type="http://schemas.openxmlformats.org/officeDocument/2006/relationships/image" Target="../media/image22.svg"/><Relationship Id="rId7" Type="http://schemas.openxmlformats.org/officeDocument/2006/relationships/image" Target="../media/image32.jpe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31.jpeg"/><Relationship Id="rId5" Type="http://schemas.openxmlformats.org/officeDocument/2006/relationships/image" Target="../media/image26.svg"/><Relationship Id="rId10" Type="http://schemas.openxmlformats.org/officeDocument/2006/relationships/image" Target="../media/image35.jpeg"/><Relationship Id="rId4" Type="http://schemas.openxmlformats.org/officeDocument/2006/relationships/image" Target="../media/image25.png"/><Relationship Id="rId9" Type="http://schemas.openxmlformats.org/officeDocument/2006/relationships/image" Target="../media/image34.jpeg"/></Relationships>
</file>

<file path=ppt/slides/_rels/slide9.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10.xml"/><Relationship Id="rId6" Type="http://schemas.openxmlformats.org/officeDocument/2006/relationships/image" Target="../media/image40.jpeg"/><Relationship Id="rId5" Type="http://schemas.openxmlformats.org/officeDocument/2006/relationships/image" Target="../media/image39.jpeg"/><Relationship Id="rId4" Type="http://schemas.openxmlformats.org/officeDocument/2006/relationships/image" Target="../media/image38.jpeg"/></Relationships>
</file>

<file path=ppt/slides/_rels/slide1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43.jpeg"/><Relationship Id="rId4" Type="http://schemas.openxmlformats.org/officeDocument/2006/relationships/image" Target="../media/image42.jpeg"/></Relationships>
</file>

<file path=ppt/slides/_rels/slide12.xml.rels><?xml version="1.0" encoding="UTF-8" standalone="yes"?>
<Relationships xmlns="http://schemas.openxmlformats.org/package/2006/relationships"><Relationship Id="rId8" Type="http://schemas.openxmlformats.org/officeDocument/2006/relationships/image" Target="../media/image49.svg"/><Relationship Id="rId13" Type="http://schemas.openxmlformats.org/officeDocument/2006/relationships/image" Target="../media/image54.jpeg"/><Relationship Id="rId3" Type="http://schemas.openxmlformats.org/officeDocument/2006/relationships/image" Target="../media/image44.png"/><Relationship Id="rId7" Type="http://schemas.openxmlformats.org/officeDocument/2006/relationships/image" Target="../media/image48.png"/><Relationship Id="rId12" Type="http://schemas.openxmlformats.org/officeDocument/2006/relationships/image" Target="../media/image53.jpeg"/><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47.svg"/><Relationship Id="rId11" Type="http://schemas.openxmlformats.org/officeDocument/2006/relationships/image" Target="../media/image52.jpeg"/><Relationship Id="rId5" Type="http://schemas.openxmlformats.org/officeDocument/2006/relationships/image" Target="../media/image46.png"/><Relationship Id="rId10" Type="http://schemas.openxmlformats.org/officeDocument/2006/relationships/image" Target="../media/image51.jpeg"/><Relationship Id="rId4" Type="http://schemas.openxmlformats.org/officeDocument/2006/relationships/image" Target="../media/image45.svg"/><Relationship Id="rId9" Type="http://schemas.openxmlformats.org/officeDocument/2006/relationships/image" Target="../media/image50.jpeg"/></Relationships>
</file>

<file path=ppt/slides/_rels/slide13.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12.xml"/><Relationship Id="rId1" Type="http://schemas.openxmlformats.org/officeDocument/2006/relationships/slideLayout" Target="../slideLayouts/slideLayout13.xml"/><Relationship Id="rId4" Type="http://schemas.openxmlformats.org/officeDocument/2006/relationships/image" Target="../media/image56.jpeg"/></Relationships>
</file>

<file path=ppt/slides/_rels/slide14.xml.rels><?xml version="1.0" encoding="UTF-8" standalone="yes"?>
<Relationships xmlns="http://schemas.openxmlformats.org/package/2006/relationships"><Relationship Id="rId3" Type="http://schemas.openxmlformats.org/officeDocument/2006/relationships/image" Target="../media/image57.jpeg"/><Relationship Id="rId7" Type="http://schemas.openxmlformats.org/officeDocument/2006/relationships/image" Target="../media/image27.jpeg"/><Relationship Id="rId2" Type="http://schemas.openxmlformats.org/officeDocument/2006/relationships/notesSlide" Target="../notesSlides/notesSlide13.xml"/><Relationship Id="rId1" Type="http://schemas.openxmlformats.org/officeDocument/2006/relationships/slideLayout" Target="../slideLayouts/slideLayout14.xml"/><Relationship Id="rId6" Type="http://schemas.openxmlformats.org/officeDocument/2006/relationships/image" Target="../media/image28.jpeg"/><Relationship Id="rId5" Type="http://schemas.openxmlformats.org/officeDocument/2006/relationships/image" Target="../media/image59.jpeg"/><Relationship Id="rId4" Type="http://schemas.openxmlformats.org/officeDocument/2006/relationships/image" Target="../media/image58.jpeg"/></Relationships>
</file>

<file path=ppt/slides/_rels/slide1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14.xml"/><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notesSlide" Target="../notesSlides/notesSlide15.xml"/><Relationship Id="rId1" Type="http://schemas.openxmlformats.org/officeDocument/2006/relationships/slideLayout" Target="../slideLayouts/slideLayout16.xml"/><Relationship Id="rId4" Type="http://schemas.openxmlformats.org/officeDocument/2006/relationships/image" Target="../media/image62.jpeg"/></Relationships>
</file>

<file path=ppt/slides/_rels/slide1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16.xml"/><Relationship Id="rId1" Type="http://schemas.openxmlformats.org/officeDocument/2006/relationships/slideLayout" Target="../slideLayouts/slideLayout17.xml"/><Relationship Id="rId4" Type="http://schemas.openxmlformats.org/officeDocument/2006/relationships/image" Target="../media/image6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8" Type="http://schemas.openxmlformats.org/officeDocument/2006/relationships/image" Target="../media/image70.svg"/><Relationship Id="rId3" Type="http://schemas.openxmlformats.org/officeDocument/2006/relationships/image" Target="../media/image65.png"/><Relationship Id="rId7" Type="http://schemas.openxmlformats.org/officeDocument/2006/relationships/image" Target="../media/image69.png"/><Relationship Id="rId2" Type="http://schemas.openxmlformats.org/officeDocument/2006/relationships/notesSlide" Target="../notesSlides/notesSlide18.xml"/><Relationship Id="rId1" Type="http://schemas.openxmlformats.org/officeDocument/2006/relationships/slideLayout" Target="../slideLayouts/slideLayout19.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0.xml"/></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0.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3" name="Text 0"/>
          <p:cNvSpPr/>
          <p:nvPr/>
        </p:nvSpPr>
        <p:spPr>
          <a:xfrm>
            <a:off x="6324123" y="3903584"/>
            <a:ext cx="7468553" cy="1231821"/>
          </a:xfrm>
          <a:prstGeom prst="rect">
            <a:avLst/>
          </a:prstGeom>
          <a:noFill/>
          <a:ln/>
        </p:spPr>
        <p:txBody>
          <a:bodyPr wrap="square" lIns="0" tIns="0" rIns="0" bIns="0" rtlCol="0" anchor="t"/>
          <a:lstStyle/>
          <a:p>
            <a:pPr marL="0" indent="0" algn="l">
              <a:lnSpc>
                <a:spcPts val="4850"/>
              </a:lnSpc>
              <a:buNone/>
            </a:pPr>
            <a:r>
              <a:rPr lang="en-US" sz="3850" dirty="0" err="1">
                <a:solidFill>
                  <a:srgbClr val="38512F"/>
                </a:solidFill>
                <a:latin typeface="Lora" pitchFamily="34" charset="0"/>
                <a:ea typeface="Lora" pitchFamily="34" charset="-122"/>
                <a:cs typeface="Lora" pitchFamily="34" charset="-120"/>
              </a:rPr>
              <a:t>m.v</a:t>
            </a:r>
            <a:r>
              <a:rPr lang="en-US" sz="3850" dirty="0">
                <a:solidFill>
                  <a:srgbClr val="38512F"/>
                </a:solidFill>
                <a:latin typeface="Lora" pitchFamily="34" charset="0"/>
                <a:ea typeface="Lora" pitchFamily="34" charset="-122"/>
                <a:cs typeface="Lora" pitchFamily="34" charset="-120"/>
              </a:rPr>
              <a:t>. CHS Colombo Maintenance &amp; Repair Project at Kolkata Port</a:t>
            </a:r>
            <a:endParaRPr lang="en-US" sz="3850" dirty="0"/>
          </a:p>
        </p:txBody>
      </p:sp>
      <p:sp>
        <p:nvSpPr>
          <p:cNvPr id="4" name="Text 1"/>
          <p:cNvSpPr/>
          <p:nvPr/>
        </p:nvSpPr>
        <p:spPr>
          <a:xfrm>
            <a:off x="6324124" y="5957260"/>
            <a:ext cx="7468553" cy="1340168"/>
          </a:xfrm>
          <a:prstGeom prst="rect">
            <a:avLst/>
          </a:prstGeom>
          <a:noFill/>
          <a:ln/>
        </p:spPr>
        <p:txBody>
          <a:bodyPr wrap="square" lIns="0" tIns="0" rIns="0" bIns="0" rtlCol="0" anchor="t"/>
          <a:lstStyle/>
          <a:p>
            <a:pPr marL="0" indent="0" algn="l">
              <a:lnSpc>
                <a:spcPts val="2600"/>
              </a:lnSpc>
              <a:buNone/>
            </a:pPr>
            <a:r>
              <a:rPr lang="en-US" sz="1600" b="1" dirty="0">
                <a:solidFill>
                  <a:srgbClr val="3A3630"/>
                </a:solidFill>
                <a:latin typeface="Source Sans 3" pitchFamily="34" charset="0"/>
                <a:ea typeface="Source Sans 3" pitchFamily="34" charset="-122"/>
                <a:cs typeface="Source Sans 3" pitchFamily="34" charset="-120"/>
              </a:rPr>
              <a:t>Comprehensive maintenance and repair operations conducted across multiple periods from November 2025 through January 2026. This presentation documents critical work performed on water ballast systems, deck structures, painting operations, and safety equipment installations.</a:t>
            </a:r>
            <a:endParaRPr lang="en-US" sz="1600" b="1" dirty="0"/>
          </a:p>
        </p:txBody>
      </p:sp>
      <p:pic>
        <p:nvPicPr>
          <p:cNvPr id="12" name="Picture 11">
            <a:extLst>
              <a:ext uri="{FF2B5EF4-FFF2-40B4-BE49-F238E27FC236}">
                <a16:creationId xmlns:a16="http://schemas.microsoft.com/office/drawing/2014/main" id="{5BF25531-54E4-4DBD-C0D4-CADA8E35FFA9}"/>
              </a:ext>
            </a:extLst>
          </p:cNvPr>
          <p:cNvPicPr>
            <a:picLocks noChangeAspect="1"/>
          </p:cNvPicPr>
          <p:nvPr/>
        </p:nvPicPr>
        <p:blipFill>
          <a:blip r:embed="rId3"/>
          <a:stretch>
            <a:fillRect/>
          </a:stretch>
        </p:blipFill>
        <p:spPr>
          <a:xfrm>
            <a:off x="122664" y="3316442"/>
            <a:ext cx="5977054" cy="4482791"/>
          </a:xfrm>
          <a:prstGeom prst="rect">
            <a:avLst/>
          </a:prstGeom>
        </p:spPr>
      </p:pic>
      <p:sp>
        <p:nvSpPr>
          <p:cNvPr id="13" name="TextBox 12">
            <a:extLst>
              <a:ext uri="{FF2B5EF4-FFF2-40B4-BE49-F238E27FC236}">
                <a16:creationId xmlns:a16="http://schemas.microsoft.com/office/drawing/2014/main" id="{FEA79344-3074-2735-6868-1283FD0FECD7}"/>
              </a:ext>
            </a:extLst>
          </p:cNvPr>
          <p:cNvSpPr txBox="1"/>
          <p:nvPr/>
        </p:nvSpPr>
        <p:spPr>
          <a:xfrm>
            <a:off x="1499839" y="423521"/>
            <a:ext cx="11630722" cy="2215991"/>
          </a:xfrm>
          <a:prstGeom prst="rect">
            <a:avLst/>
          </a:prstGeom>
          <a:noFill/>
        </p:spPr>
        <p:txBody>
          <a:bodyPr wrap="square" rtlCol="0">
            <a:spAutoFit/>
          </a:bodyPr>
          <a:lstStyle/>
          <a:p>
            <a:pPr algn="ctr"/>
            <a:r>
              <a:rPr lang="en-US" sz="4800" dirty="0">
                <a:solidFill>
                  <a:srgbClr val="38512F"/>
                </a:solidFill>
                <a:latin typeface="Lora" pitchFamily="34" charset="0"/>
              </a:rPr>
              <a:t>TMB SHIPPING PVT LTD</a:t>
            </a:r>
          </a:p>
          <a:p>
            <a:pPr algn="ctr"/>
            <a:r>
              <a:rPr lang="en-GB" dirty="0">
                <a:solidFill>
                  <a:srgbClr val="38512F"/>
                </a:solidFill>
                <a:latin typeface="Lora" pitchFamily="34" charset="0"/>
              </a:rPr>
              <a:t>B-6,Garden Reach Road, Kolkata - 700024, INDIA</a:t>
            </a:r>
          </a:p>
          <a:p>
            <a:pPr algn="ctr"/>
            <a:r>
              <a:rPr lang="en-US" dirty="0">
                <a:solidFill>
                  <a:srgbClr val="38512F"/>
                </a:solidFill>
                <a:latin typeface="Lora" pitchFamily="34" charset="0"/>
              </a:rPr>
              <a:t>visit us at : </a:t>
            </a:r>
            <a:r>
              <a:rPr lang="en-US" dirty="0">
                <a:solidFill>
                  <a:srgbClr val="38512F"/>
                </a:solidFill>
                <a:latin typeface="Lora" pitchFamily="34" charset="0"/>
                <a:hlinkClick r:id="rId4">
                  <a:extLst>
                    <a:ext uri="{A12FA001-AC4F-418D-AE19-62706E023703}">
                      <ahyp:hlinkClr xmlns:ahyp="http://schemas.microsoft.com/office/drawing/2018/hyperlinkcolor" val="tx"/>
                    </a:ext>
                  </a:extLst>
                </a:hlinkClick>
              </a:rPr>
              <a:t>www.tmbindia.com</a:t>
            </a:r>
            <a:endParaRPr lang="en-GB" dirty="0">
              <a:solidFill>
                <a:srgbClr val="38512F"/>
              </a:solidFill>
              <a:latin typeface="Lora" pitchFamily="34" charset="0"/>
            </a:endParaRPr>
          </a:p>
          <a:p>
            <a:pPr algn="ctr"/>
            <a:r>
              <a:rPr lang="en-US" dirty="0">
                <a:solidFill>
                  <a:srgbClr val="38512F"/>
                </a:solidFill>
                <a:latin typeface="Lora" pitchFamily="34" charset="0"/>
              </a:rPr>
              <a:t>contact us at : </a:t>
            </a:r>
            <a:r>
              <a:rPr lang="en-US" dirty="0">
                <a:solidFill>
                  <a:srgbClr val="38512F"/>
                </a:solidFill>
                <a:latin typeface="Lora" pitchFamily="34" charset="0"/>
                <a:hlinkClick r:id="rId5">
                  <a:extLst>
                    <a:ext uri="{A12FA001-AC4F-418D-AE19-62706E023703}">
                      <ahyp:hlinkClr xmlns:ahyp="http://schemas.microsoft.com/office/drawing/2018/hyperlinkcolor" val="tx"/>
                    </a:ext>
                  </a:extLst>
                </a:hlinkClick>
              </a:rPr>
              <a:t>tmbshipping@gmail.com</a:t>
            </a:r>
            <a:endParaRPr lang="en-GB" dirty="0">
              <a:solidFill>
                <a:srgbClr val="38512F"/>
              </a:solidFill>
              <a:latin typeface="Lora" pitchFamily="34" charset="0"/>
            </a:endParaRPr>
          </a:p>
          <a:p>
            <a:pPr algn="ctr"/>
            <a:r>
              <a:rPr lang="en-US" dirty="0">
                <a:solidFill>
                  <a:srgbClr val="38512F"/>
                </a:solidFill>
                <a:latin typeface="Lora" pitchFamily="34" charset="0"/>
              </a:rPr>
              <a:t>call us at : +91 98310 18661 ( MD) / +91 98311 93933 </a:t>
            </a:r>
            <a:endParaRPr lang="en-GB" dirty="0">
              <a:solidFill>
                <a:srgbClr val="38512F"/>
              </a:solidFill>
              <a:latin typeface="Lora" pitchFamily="34" charset="0"/>
            </a:endParaRPr>
          </a:p>
          <a:p>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3" name="Shape 0"/>
          <p:cNvSpPr/>
          <p:nvPr/>
        </p:nvSpPr>
        <p:spPr>
          <a:xfrm>
            <a:off x="603553" y="4002339"/>
            <a:ext cx="1874520" cy="393502"/>
          </a:xfrm>
          <a:prstGeom prst="roundRect">
            <a:avLst>
              <a:gd name="adj" fmla="val 6388"/>
            </a:avLst>
          </a:prstGeom>
          <a:solidFill>
            <a:srgbClr val="E2ECDF"/>
          </a:solidFill>
          <a:ln/>
        </p:spPr>
        <p:txBody>
          <a:bodyPr/>
          <a:lstStyle/>
          <a:p>
            <a:endParaRPr lang="en-GB"/>
          </a:p>
        </p:txBody>
      </p:sp>
      <p:sp>
        <p:nvSpPr>
          <p:cNvPr id="4" name="Text 1"/>
          <p:cNvSpPr/>
          <p:nvPr/>
        </p:nvSpPr>
        <p:spPr>
          <a:xfrm>
            <a:off x="718013" y="4065085"/>
            <a:ext cx="1623298" cy="268010"/>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NOVEMBER 16-18, 2025</a:t>
            </a:r>
            <a:endParaRPr lang="en-US" sz="1300" dirty="0"/>
          </a:p>
        </p:txBody>
      </p:sp>
      <p:sp>
        <p:nvSpPr>
          <p:cNvPr id="5" name="Text 2"/>
          <p:cNvSpPr/>
          <p:nvPr/>
        </p:nvSpPr>
        <p:spPr>
          <a:xfrm>
            <a:off x="603553" y="4649954"/>
            <a:ext cx="7468553"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Water Ballast Tank Ventilation System Overhaul</a:t>
            </a:r>
            <a:endParaRPr lang="en-US" sz="3850" dirty="0"/>
          </a:p>
        </p:txBody>
      </p:sp>
      <p:sp>
        <p:nvSpPr>
          <p:cNvPr id="6" name="Text 3"/>
          <p:cNvSpPr/>
          <p:nvPr/>
        </p:nvSpPr>
        <p:spPr>
          <a:xfrm>
            <a:off x="603553" y="6138083"/>
            <a:ext cx="7468553"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fabrication and installation of air vent heads and mushroom vents for water ballast tanks. All components manufactured at workshop using supplied materials, including flanges, flaps, SS wire-mesh, rubber seals, SS bolt-nuts, rubber joints, and floating balls.</a:t>
            </a:r>
            <a:endParaRPr lang="en-US" sz="1600" dirty="0"/>
          </a:p>
        </p:txBody>
      </p:sp>
      <p:pic>
        <p:nvPicPr>
          <p:cNvPr id="19" name="Picture 18">
            <a:extLst>
              <a:ext uri="{FF2B5EF4-FFF2-40B4-BE49-F238E27FC236}">
                <a16:creationId xmlns:a16="http://schemas.microsoft.com/office/drawing/2014/main" id="{D7CFF845-4C98-44F2-9272-ED56D2B5E8E3}"/>
              </a:ext>
            </a:extLst>
          </p:cNvPr>
          <p:cNvPicPr>
            <a:picLocks noChangeAspect="1"/>
          </p:cNvPicPr>
          <p:nvPr/>
        </p:nvPicPr>
        <p:blipFill>
          <a:blip r:embed="rId3"/>
          <a:stretch>
            <a:fillRect/>
          </a:stretch>
        </p:blipFill>
        <p:spPr>
          <a:xfrm>
            <a:off x="8113182" y="0"/>
            <a:ext cx="3087030" cy="6735338"/>
          </a:xfrm>
          <a:prstGeom prst="rect">
            <a:avLst/>
          </a:prstGeom>
        </p:spPr>
      </p:pic>
      <p:pic>
        <p:nvPicPr>
          <p:cNvPr id="12" name="Picture 11">
            <a:extLst>
              <a:ext uri="{FF2B5EF4-FFF2-40B4-BE49-F238E27FC236}">
                <a16:creationId xmlns:a16="http://schemas.microsoft.com/office/drawing/2014/main" id="{6C933415-672E-071C-8BA9-9E3F7AB0F6DD}"/>
              </a:ext>
            </a:extLst>
          </p:cNvPr>
          <p:cNvPicPr>
            <a:picLocks noChangeAspect="1"/>
          </p:cNvPicPr>
          <p:nvPr/>
        </p:nvPicPr>
        <p:blipFill>
          <a:blip r:embed="rId4"/>
          <a:stretch>
            <a:fillRect/>
          </a:stretch>
        </p:blipFill>
        <p:spPr>
          <a:xfrm>
            <a:off x="11216268" y="53348"/>
            <a:ext cx="3291873" cy="4402923"/>
          </a:xfrm>
          <a:prstGeom prst="rect">
            <a:avLst/>
          </a:prstGeom>
        </p:spPr>
      </p:pic>
      <p:pic>
        <p:nvPicPr>
          <p:cNvPr id="9" name="Picture 8">
            <a:extLst>
              <a:ext uri="{FF2B5EF4-FFF2-40B4-BE49-F238E27FC236}">
                <a16:creationId xmlns:a16="http://schemas.microsoft.com/office/drawing/2014/main" id="{F9DD13C2-CA18-C555-0730-B0A1C1B00B55}"/>
              </a:ext>
            </a:extLst>
          </p:cNvPr>
          <p:cNvPicPr>
            <a:picLocks noChangeAspect="1"/>
          </p:cNvPicPr>
          <p:nvPr/>
        </p:nvPicPr>
        <p:blipFill>
          <a:blip r:embed="rId5"/>
          <a:stretch>
            <a:fillRect/>
          </a:stretch>
        </p:blipFill>
        <p:spPr>
          <a:xfrm>
            <a:off x="122259" y="-1"/>
            <a:ext cx="3535342" cy="2735463"/>
          </a:xfrm>
          <a:prstGeom prst="rect">
            <a:avLst/>
          </a:prstGeom>
        </p:spPr>
      </p:pic>
      <p:pic>
        <p:nvPicPr>
          <p:cNvPr id="11" name="Picture 10">
            <a:extLst>
              <a:ext uri="{FF2B5EF4-FFF2-40B4-BE49-F238E27FC236}">
                <a16:creationId xmlns:a16="http://schemas.microsoft.com/office/drawing/2014/main" id="{B25B4E42-27DF-BEAE-1A94-BBA8623651FC}"/>
              </a:ext>
            </a:extLst>
          </p:cNvPr>
          <p:cNvPicPr>
            <a:picLocks noChangeAspect="1"/>
          </p:cNvPicPr>
          <p:nvPr/>
        </p:nvPicPr>
        <p:blipFill>
          <a:blip r:embed="rId6"/>
          <a:stretch>
            <a:fillRect/>
          </a:stretch>
        </p:blipFill>
        <p:spPr>
          <a:xfrm>
            <a:off x="3707237" y="53347"/>
            <a:ext cx="4058729" cy="2667551"/>
          </a:xfrm>
          <a:prstGeom prst="rect">
            <a:avLst/>
          </a:prstGeom>
        </p:spPr>
      </p:pic>
      <p:pic>
        <p:nvPicPr>
          <p:cNvPr id="14" name="Picture 13">
            <a:extLst>
              <a:ext uri="{FF2B5EF4-FFF2-40B4-BE49-F238E27FC236}">
                <a16:creationId xmlns:a16="http://schemas.microsoft.com/office/drawing/2014/main" id="{39AEF10E-897F-3B8A-F493-A0877C932A80}"/>
              </a:ext>
            </a:extLst>
          </p:cNvPr>
          <p:cNvPicPr>
            <a:picLocks noChangeAspect="1"/>
          </p:cNvPicPr>
          <p:nvPr/>
        </p:nvPicPr>
        <p:blipFill>
          <a:blip r:embed="rId7"/>
          <a:stretch>
            <a:fillRect/>
          </a:stretch>
        </p:blipFill>
        <p:spPr>
          <a:xfrm>
            <a:off x="11216269" y="4712581"/>
            <a:ext cx="3320450" cy="2022756"/>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37724" y="2684264"/>
            <a:ext cx="8180546"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Air Vent Head Fabrication Summary</a:t>
            </a:r>
            <a:endParaRPr lang="en-US" sz="3850" dirty="0"/>
          </a:p>
        </p:txBody>
      </p:sp>
      <p:sp>
        <p:nvSpPr>
          <p:cNvPr id="3" name="Text 1"/>
          <p:cNvSpPr/>
          <p:nvPr/>
        </p:nvSpPr>
        <p:spPr>
          <a:xfrm>
            <a:off x="837724" y="3823692"/>
            <a:ext cx="3042285"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9</a:t>
            </a:r>
            <a:endParaRPr lang="en-US" sz="5400" dirty="0"/>
          </a:p>
        </p:txBody>
      </p:sp>
      <p:sp>
        <p:nvSpPr>
          <p:cNvPr id="4" name="Text 2"/>
          <p:cNvSpPr/>
          <p:nvPr/>
        </p:nvSpPr>
        <p:spPr>
          <a:xfrm>
            <a:off x="1126808" y="4776549"/>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125 NB Sets</a:t>
            </a:r>
            <a:endParaRPr lang="en-US" sz="1900" dirty="0"/>
          </a:p>
        </p:txBody>
      </p:sp>
      <p:sp>
        <p:nvSpPr>
          <p:cNvPr id="5" name="Text 3"/>
          <p:cNvSpPr/>
          <p:nvPr/>
        </p:nvSpPr>
        <p:spPr>
          <a:xfrm>
            <a:off x="837724" y="5210175"/>
            <a:ext cx="3042285"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First batch fabricated and supplied</a:t>
            </a:r>
            <a:endParaRPr lang="en-US" sz="1600" dirty="0"/>
          </a:p>
        </p:txBody>
      </p:sp>
      <p:sp>
        <p:nvSpPr>
          <p:cNvPr id="6" name="Text 4"/>
          <p:cNvSpPr/>
          <p:nvPr/>
        </p:nvSpPr>
        <p:spPr>
          <a:xfrm>
            <a:off x="4141827" y="3823692"/>
            <a:ext cx="3042404"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4</a:t>
            </a:r>
            <a:endParaRPr lang="en-US" sz="5400" dirty="0"/>
          </a:p>
        </p:txBody>
      </p:sp>
      <p:sp>
        <p:nvSpPr>
          <p:cNvPr id="7" name="Text 5"/>
          <p:cNvSpPr/>
          <p:nvPr/>
        </p:nvSpPr>
        <p:spPr>
          <a:xfrm>
            <a:off x="4430911" y="4776549"/>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200 NB Sets</a:t>
            </a:r>
            <a:endParaRPr lang="en-US" sz="1900" dirty="0"/>
          </a:p>
        </p:txBody>
      </p:sp>
      <p:sp>
        <p:nvSpPr>
          <p:cNvPr id="8" name="Text 6"/>
          <p:cNvSpPr/>
          <p:nvPr/>
        </p:nvSpPr>
        <p:spPr>
          <a:xfrm>
            <a:off x="4141827" y="5210175"/>
            <a:ext cx="3042404"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Fabricated, supplied, and fitted</a:t>
            </a:r>
            <a:endParaRPr lang="en-US" sz="1600" dirty="0"/>
          </a:p>
        </p:txBody>
      </p:sp>
      <p:sp>
        <p:nvSpPr>
          <p:cNvPr id="9" name="Text 7"/>
          <p:cNvSpPr/>
          <p:nvPr/>
        </p:nvSpPr>
        <p:spPr>
          <a:xfrm>
            <a:off x="7446050" y="3823692"/>
            <a:ext cx="3042404"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2</a:t>
            </a:r>
            <a:endParaRPr lang="en-US" sz="5400" dirty="0"/>
          </a:p>
        </p:txBody>
      </p:sp>
      <p:sp>
        <p:nvSpPr>
          <p:cNvPr id="10" name="Text 8"/>
          <p:cNvSpPr/>
          <p:nvPr/>
        </p:nvSpPr>
        <p:spPr>
          <a:xfrm>
            <a:off x="7735133" y="4776549"/>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125 NB Sets</a:t>
            </a:r>
            <a:endParaRPr lang="en-US" sz="1900" dirty="0"/>
          </a:p>
        </p:txBody>
      </p:sp>
      <p:sp>
        <p:nvSpPr>
          <p:cNvPr id="11" name="Text 9"/>
          <p:cNvSpPr/>
          <p:nvPr/>
        </p:nvSpPr>
        <p:spPr>
          <a:xfrm>
            <a:off x="7446050" y="5210175"/>
            <a:ext cx="3042404"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Additional units fabricated</a:t>
            </a:r>
            <a:endParaRPr lang="en-US" sz="1600" dirty="0"/>
          </a:p>
        </p:txBody>
      </p:sp>
      <p:sp>
        <p:nvSpPr>
          <p:cNvPr id="12" name="Text 10"/>
          <p:cNvSpPr/>
          <p:nvPr/>
        </p:nvSpPr>
        <p:spPr>
          <a:xfrm>
            <a:off x="10750272" y="3823692"/>
            <a:ext cx="3042404" cy="691158"/>
          </a:xfrm>
          <a:prstGeom prst="rect">
            <a:avLst/>
          </a:prstGeom>
          <a:noFill/>
          <a:ln/>
        </p:spPr>
        <p:txBody>
          <a:bodyPr wrap="none" lIns="0" tIns="0" rIns="0" bIns="0" rtlCol="0" anchor="t"/>
          <a:lstStyle/>
          <a:p>
            <a:pPr marL="0" indent="0" algn="ctr">
              <a:lnSpc>
                <a:spcPts val="5400"/>
              </a:lnSpc>
              <a:buNone/>
            </a:pPr>
            <a:r>
              <a:rPr lang="en-US" sz="5400" dirty="0">
                <a:solidFill>
                  <a:srgbClr val="3A3630"/>
                </a:solidFill>
                <a:latin typeface="Lora" pitchFamily="34" charset="0"/>
                <a:ea typeface="Lora" pitchFamily="34" charset="-122"/>
                <a:cs typeface="Lora" pitchFamily="34" charset="-120"/>
              </a:rPr>
              <a:t>20</a:t>
            </a:r>
            <a:endParaRPr lang="en-US" sz="5400" dirty="0"/>
          </a:p>
        </p:txBody>
      </p:sp>
      <p:sp>
        <p:nvSpPr>
          <p:cNvPr id="13" name="Text 11"/>
          <p:cNvSpPr/>
          <p:nvPr/>
        </p:nvSpPr>
        <p:spPr>
          <a:xfrm>
            <a:off x="11039356" y="4776549"/>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Face Plates</a:t>
            </a:r>
            <a:endParaRPr lang="en-US" sz="1900" dirty="0"/>
          </a:p>
        </p:txBody>
      </p:sp>
      <p:sp>
        <p:nvSpPr>
          <p:cNvPr id="14" name="Text 12"/>
          <p:cNvSpPr/>
          <p:nvPr/>
        </p:nvSpPr>
        <p:spPr>
          <a:xfrm>
            <a:off x="10750272" y="5210175"/>
            <a:ext cx="3042404"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365 x 325 mm dimensions</a:t>
            </a:r>
            <a:endParaRPr lang="en-US" sz="16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3" name="Text 0"/>
          <p:cNvSpPr/>
          <p:nvPr/>
        </p:nvSpPr>
        <p:spPr>
          <a:xfrm>
            <a:off x="5689042" y="4848322"/>
            <a:ext cx="8227699"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Additional Ventilation Components</a:t>
            </a:r>
            <a:endParaRPr lang="en-US" sz="3850" dirty="0"/>
          </a:p>
        </p:txBody>
      </p:sp>
      <p:sp>
        <p:nvSpPr>
          <p:cNvPr id="4" name="Text 1"/>
          <p:cNvSpPr/>
          <p:nvPr/>
        </p:nvSpPr>
        <p:spPr>
          <a:xfrm>
            <a:off x="5689042" y="5945743"/>
            <a:ext cx="2945249"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Face Plates Manufactured</a:t>
            </a:r>
            <a:endParaRPr lang="en-US" sz="1900" dirty="0"/>
          </a:p>
        </p:txBody>
      </p:sp>
      <p:sp>
        <p:nvSpPr>
          <p:cNvPr id="5" name="Text 2"/>
          <p:cNvSpPr/>
          <p:nvPr/>
        </p:nvSpPr>
        <p:spPr>
          <a:xfrm>
            <a:off x="5689042" y="6423027"/>
            <a:ext cx="34787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30 units at 300 x 170 mm</a:t>
            </a:r>
            <a:endParaRPr lang="en-US" sz="1600" dirty="0"/>
          </a:p>
        </p:txBody>
      </p:sp>
      <p:sp>
        <p:nvSpPr>
          <p:cNvPr id="6" name="Text 3"/>
          <p:cNvSpPr/>
          <p:nvPr/>
        </p:nvSpPr>
        <p:spPr>
          <a:xfrm>
            <a:off x="5689042" y="6831292"/>
            <a:ext cx="34787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30 units at 220 x 120 mm</a:t>
            </a:r>
            <a:endParaRPr lang="en-US" sz="1600" dirty="0"/>
          </a:p>
        </p:txBody>
      </p:sp>
      <p:sp>
        <p:nvSpPr>
          <p:cNvPr id="7" name="Text 4"/>
          <p:cNvSpPr/>
          <p:nvPr/>
        </p:nvSpPr>
        <p:spPr>
          <a:xfrm>
            <a:off x="5689042" y="7239558"/>
            <a:ext cx="34787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Various sizes for different locations</a:t>
            </a:r>
            <a:endParaRPr lang="en-US" sz="1600" dirty="0"/>
          </a:p>
        </p:txBody>
      </p:sp>
      <p:sp>
        <p:nvSpPr>
          <p:cNvPr id="8" name="Text 5"/>
          <p:cNvSpPr/>
          <p:nvPr/>
        </p:nvSpPr>
        <p:spPr>
          <a:xfrm>
            <a:off x="9686446" y="5945743"/>
            <a:ext cx="2613541"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Mushroom Vent Heads</a:t>
            </a:r>
            <a:endParaRPr lang="en-US" sz="1900" dirty="0"/>
          </a:p>
        </p:txBody>
      </p:sp>
      <p:sp>
        <p:nvSpPr>
          <p:cNvPr id="9" name="Text 6"/>
          <p:cNvSpPr/>
          <p:nvPr/>
        </p:nvSpPr>
        <p:spPr>
          <a:xfrm>
            <a:off x="9686446" y="6463188"/>
            <a:ext cx="34787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2 sets at 570mm diameter</a:t>
            </a:r>
            <a:endParaRPr lang="en-US" sz="1600" dirty="0"/>
          </a:p>
        </p:txBody>
      </p:sp>
      <p:sp>
        <p:nvSpPr>
          <p:cNvPr id="10" name="Text 7"/>
          <p:cNvSpPr/>
          <p:nvPr/>
        </p:nvSpPr>
        <p:spPr>
          <a:xfrm>
            <a:off x="9686446" y="6871453"/>
            <a:ext cx="3478768"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2 sets at 715mm diameter</a:t>
            </a:r>
            <a:endParaRPr lang="en-US" sz="1600" dirty="0"/>
          </a:p>
        </p:txBody>
      </p:sp>
      <p:sp>
        <p:nvSpPr>
          <p:cNvPr id="11" name="Text 8"/>
          <p:cNvSpPr/>
          <p:nvPr/>
        </p:nvSpPr>
        <p:spPr>
          <a:xfrm>
            <a:off x="9686446" y="7239558"/>
            <a:ext cx="3478768" cy="670084"/>
          </a:xfrm>
          <a:prstGeom prst="rect">
            <a:avLst/>
          </a:prstGeom>
          <a:noFill/>
          <a:ln/>
        </p:spPr>
        <p:txBody>
          <a:bodyPr wrap="squar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All fitted in position by workshop team</a:t>
            </a:r>
            <a:endParaRPr lang="en-US" sz="1600" dirty="0"/>
          </a:p>
        </p:txBody>
      </p:sp>
      <p:pic>
        <p:nvPicPr>
          <p:cNvPr id="18" name="Picture 17">
            <a:extLst>
              <a:ext uri="{FF2B5EF4-FFF2-40B4-BE49-F238E27FC236}">
                <a16:creationId xmlns:a16="http://schemas.microsoft.com/office/drawing/2014/main" id="{38C2DEBE-44F6-326B-C4F6-8D3286DF8697}"/>
              </a:ext>
            </a:extLst>
          </p:cNvPr>
          <p:cNvPicPr>
            <a:picLocks noChangeAspect="1"/>
          </p:cNvPicPr>
          <p:nvPr/>
        </p:nvPicPr>
        <p:blipFill>
          <a:blip r:embed="rId3"/>
          <a:stretch>
            <a:fillRect/>
          </a:stretch>
        </p:blipFill>
        <p:spPr>
          <a:xfrm>
            <a:off x="1621036" y="3445727"/>
            <a:ext cx="2361286" cy="4463915"/>
          </a:xfrm>
          <a:prstGeom prst="rect">
            <a:avLst/>
          </a:prstGeom>
        </p:spPr>
      </p:pic>
      <p:pic>
        <p:nvPicPr>
          <p:cNvPr id="22" name="Picture 21">
            <a:extLst>
              <a:ext uri="{FF2B5EF4-FFF2-40B4-BE49-F238E27FC236}">
                <a16:creationId xmlns:a16="http://schemas.microsoft.com/office/drawing/2014/main" id="{3C059CEF-42AA-3B99-58E5-4E50A6DA6823}"/>
              </a:ext>
            </a:extLst>
          </p:cNvPr>
          <p:cNvPicPr>
            <a:picLocks noChangeAspect="1"/>
          </p:cNvPicPr>
          <p:nvPr/>
        </p:nvPicPr>
        <p:blipFill>
          <a:blip r:embed="rId4"/>
          <a:stretch>
            <a:fillRect/>
          </a:stretch>
        </p:blipFill>
        <p:spPr>
          <a:xfrm>
            <a:off x="11252832" y="0"/>
            <a:ext cx="3223010" cy="4627094"/>
          </a:xfrm>
          <a:prstGeom prst="rect">
            <a:avLst/>
          </a:prstGeom>
        </p:spPr>
      </p:pic>
      <p:pic>
        <p:nvPicPr>
          <p:cNvPr id="12" name="Picture 11">
            <a:extLst>
              <a:ext uri="{FF2B5EF4-FFF2-40B4-BE49-F238E27FC236}">
                <a16:creationId xmlns:a16="http://schemas.microsoft.com/office/drawing/2014/main" id="{28080C13-765B-B72E-BFAD-3140334C36F5}"/>
              </a:ext>
            </a:extLst>
          </p:cNvPr>
          <p:cNvPicPr>
            <a:picLocks noChangeAspect="1"/>
          </p:cNvPicPr>
          <p:nvPr/>
        </p:nvPicPr>
        <p:blipFill>
          <a:blip r:embed="rId5"/>
          <a:stretch>
            <a:fillRect/>
          </a:stretch>
        </p:blipFill>
        <p:spPr>
          <a:xfrm>
            <a:off x="7148748" y="37086"/>
            <a:ext cx="4038123" cy="4637621"/>
          </a:xfrm>
          <a:prstGeom prst="rect">
            <a:avLst/>
          </a:prstGeom>
        </p:spPr>
      </p:pic>
      <p:pic>
        <p:nvPicPr>
          <p:cNvPr id="14" name="Picture 13">
            <a:extLst>
              <a:ext uri="{FF2B5EF4-FFF2-40B4-BE49-F238E27FC236}">
                <a16:creationId xmlns:a16="http://schemas.microsoft.com/office/drawing/2014/main" id="{B8D88D02-9D4E-20BE-74C1-B7B9D77DB047}"/>
              </a:ext>
            </a:extLst>
          </p:cNvPr>
          <p:cNvPicPr>
            <a:picLocks noChangeAspect="1"/>
          </p:cNvPicPr>
          <p:nvPr/>
        </p:nvPicPr>
        <p:blipFill>
          <a:blip r:embed="rId6"/>
          <a:stretch>
            <a:fillRect/>
          </a:stretch>
        </p:blipFill>
        <p:spPr>
          <a:xfrm>
            <a:off x="0" y="188716"/>
            <a:ext cx="7082787" cy="31603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37724" y="3833575"/>
            <a:ext cx="9572863"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Comprehensive Deck Painting Operations</a:t>
            </a:r>
            <a:endParaRPr lang="en-US" sz="3850" dirty="0"/>
          </a:p>
        </p:txBody>
      </p:sp>
      <p:sp>
        <p:nvSpPr>
          <p:cNvPr id="3" name="Text 1"/>
          <p:cNvSpPr/>
          <p:nvPr/>
        </p:nvSpPr>
        <p:spPr>
          <a:xfrm>
            <a:off x="837724" y="4575096"/>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deck surface preparation and painting from aft to forward, including all pipelines and container shoe boxes. Operations performed with meticulous attention to surface preparation through chipping and cleaning before paint application.</a:t>
            </a:r>
            <a:endParaRPr lang="en-US" sz="1600" dirty="0"/>
          </a:p>
        </p:txBody>
      </p:sp>
      <p:pic>
        <p:nvPicPr>
          <p:cNvPr id="4" name="Image 0" descr="preencoded.png"/>
          <p:cNvPicPr>
            <a:picLocks noChangeAspect="1"/>
          </p:cNvPicPr>
          <p:nvPr/>
        </p:nvPicPr>
        <p:blipFill>
          <a:blip r:embed="rId3"/>
          <a:stretch>
            <a:fillRect/>
          </a:stretch>
        </p:blipFill>
        <p:spPr>
          <a:xfrm>
            <a:off x="837724" y="5480805"/>
            <a:ext cx="4318278" cy="837724"/>
          </a:xfrm>
          <a:prstGeom prst="rect">
            <a:avLst/>
          </a:prstGeom>
        </p:spPr>
      </p:pic>
      <p:sp>
        <p:nvSpPr>
          <p:cNvPr id="5" name="Text 2"/>
          <p:cNvSpPr/>
          <p:nvPr/>
        </p:nvSpPr>
        <p:spPr>
          <a:xfrm>
            <a:off x="1047155" y="6527959"/>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Surface Preparation</a:t>
            </a:r>
            <a:endParaRPr lang="en-US" sz="1900" dirty="0"/>
          </a:p>
        </p:txBody>
      </p:sp>
      <p:sp>
        <p:nvSpPr>
          <p:cNvPr id="6" name="Text 3"/>
          <p:cNvSpPr/>
          <p:nvPr/>
        </p:nvSpPr>
        <p:spPr>
          <a:xfrm>
            <a:off x="1047155" y="6961585"/>
            <a:ext cx="3899416"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Chipping and cleaning all deck surfaces</a:t>
            </a:r>
            <a:endParaRPr lang="en-US" sz="1600" dirty="0"/>
          </a:p>
        </p:txBody>
      </p:sp>
      <p:pic>
        <p:nvPicPr>
          <p:cNvPr id="7" name="Image 1" descr="preencoded.png"/>
          <p:cNvPicPr>
            <a:picLocks noChangeAspect="1"/>
          </p:cNvPicPr>
          <p:nvPr/>
        </p:nvPicPr>
        <p:blipFill>
          <a:blip r:embed="rId4"/>
          <a:stretch>
            <a:fillRect/>
          </a:stretch>
        </p:blipFill>
        <p:spPr>
          <a:xfrm>
            <a:off x="5156002" y="5480805"/>
            <a:ext cx="4318278" cy="837724"/>
          </a:xfrm>
          <a:prstGeom prst="rect">
            <a:avLst/>
          </a:prstGeom>
        </p:spPr>
      </p:pic>
      <p:sp>
        <p:nvSpPr>
          <p:cNvPr id="8" name="Text 4"/>
          <p:cNvSpPr/>
          <p:nvPr/>
        </p:nvSpPr>
        <p:spPr>
          <a:xfrm>
            <a:off x="5365433" y="6527959"/>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Pipeline Treatment</a:t>
            </a:r>
            <a:endParaRPr lang="en-US" sz="1900" dirty="0"/>
          </a:p>
        </p:txBody>
      </p:sp>
      <p:sp>
        <p:nvSpPr>
          <p:cNvPr id="9" name="Text 5"/>
          <p:cNvSpPr/>
          <p:nvPr/>
        </p:nvSpPr>
        <p:spPr>
          <a:xfrm>
            <a:off x="5365433" y="6961585"/>
            <a:ext cx="3899416"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coating of deck pipelines</a:t>
            </a:r>
            <a:endParaRPr lang="en-US" sz="1600" dirty="0"/>
          </a:p>
        </p:txBody>
      </p:sp>
      <p:pic>
        <p:nvPicPr>
          <p:cNvPr id="10" name="Image 2" descr="preencoded.png"/>
          <p:cNvPicPr>
            <a:picLocks noChangeAspect="1"/>
          </p:cNvPicPr>
          <p:nvPr/>
        </p:nvPicPr>
        <p:blipFill>
          <a:blip r:embed="rId5"/>
          <a:stretch>
            <a:fillRect/>
          </a:stretch>
        </p:blipFill>
        <p:spPr>
          <a:xfrm>
            <a:off x="9474279" y="5480805"/>
            <a:ext cx="4318278" cy="837724"/>
          </a:xfrm>
          <a:prstGeom prst="rect">
            <a:avLst/>
          </a:prstGeom>
        </p:spPr>
      </p:pic>
      <p:sp>
        <p:nvSpPr>
          <p:cNvPr id="11" name="Text 6"/>
          <p:cNvSpPr/>
          <p:nvPr/>
        </p:nvSpPr>
        <p:spPr>
          <a:xfrm>
            <a:off x="9683710" y="6527959"/>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Container Areas</a:t>
            </a:r>
            <a:endParaRPr lang="en-US" sz="1900" dirty="0"/>
          </a:p>
        </p:txBody>
      </p:sp>
      <p:sp>
        <p:nvSpPr>
          <p:cNvPr id="12" name="Text 7"/>
          <p:cNvSpPr/>
          <p:nvPr/>
        </p:nvSpPr>
        <p:spPr>
          <a:xfrm>
            <a:off x="9683710" y="6961585"/>
            <a:ext cx="3899416"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Shoe box painting completed</a:t>
            </a:r>
            <a:endParaRPr lang="en-US" sz="1600" dirty="0"/>
          </a:p>
        </p:txBody>
      </p:sp>
      <p:pic>
        <p:nvPicPr>
          <p:cNvPr id="14" name="Picture 13">
            <a:extLst>
              <a:ext uri="{FF2B5EF4-FFF2-40B4-BE49-F238E27FC236}">
                <a16:creationId xmlns:a16="http://schemas.microsoft.com/office/drawing/2014/main" id="{85631B91-6714-47F8-C86C-1F191F21F57B}"/>
              </a:ext>
            </a:extLst>
          </p:cNvPr>
          <p:cNvPicPr>
            <a:picLocks noChangeAspect="1"/>
          </p:cNvPicPr>
          <p:nvPr/>
        </p:nvPicPr>
        <p:blipFill>
          <a:blip r:embed="rId6"/>
          <a:stretch>
            <a:fillRect/>
          </a:stretch>
        </p:blipFill>
        <p:spPr>
          <a:xfrm>
            <a:off x="1087991" y="90404"/>
            <a:ext cx="2713170" cy="3617560"/>
          </a:xfrm>
          <a:prstGeom prst="rect">
            <a:avLst/>
          </a:prstGeom>
        </p:spPr>
      </p:pic>
      <p:pic>
        <p:nvPicPr>
          <p:cNvPr id="16" name="Picture 15">
            <a:extLst>
              <a:ext uri="{FF2B5EF4-FFF2-40B4-BE49-F238E27FC236}">
                <a16:creationId xmlns:a16="http://schemas.microsoft.com/office/drawing/2014/main" id="{EB99C152-D23B-BEBF-D5C3-31A9E963863F}"/>
              </a:ext>
            </a:extLst>
          </p:cNvPr>
          <p:cNvPicPr>
            <a:picLocks noChangeAspect="1"/>
          </p:cNvPicPr>
          <p:nvPr/>
        </p:nvPicPr>
        <p:blipFill>
          <a:blip r:embed="rId7"/>
          <a:stretch>
            <a:fillRect/>
          </a:stretch>
        </p:blipFill>
        <p:spPr>
          <a:xfrm>
            <a:off x="5887843" y="90404"/>
            <a:ext cx="2713171" cy="3617562"/>
          </a:xfrm>
          <a:prstGeom prst="rect">
            <a:avLst/>
          </a:prstGeom>
        </p:spPr>
      </p:pic>
      <p:pic>
        <p:nvPicPr>
          <p:cNvPr id="22" name="Picture 21">
            <a:extLst>
              <a:ext uri="{FF2B5EF4-FFF2-40B4-BE49-F238E27FC236}">
                <a16:creationId xmlns:a16="http://schemas.microsoft.com/office/drawing/2014/main" id="{CFFEDCF9-3EE8-3AB6-0143-B9D1E2B0AC8E}"/>
              </a:ext>
            </a:extLst>
          </p:cNvPr>
          <p:cNvPicPr>
            <a:picLocks noChangeAspect="1"/>
          </p:cNvPicPr>
          <p:nvPr/>
        </p:nvPicPr>
        <p:blipFill>
          <a:blip r:embed="rId8"/>
          <a:stretch>
            <a:fillRect/>
          </a:stretch>
        </p:blipFill>
        <p:spPr>
          <a:xfrm>
            <a:off x="10242704" y="90405"/>
            <a:ext cx="2713170" cy="361756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37724" y="1032272"/>
            <a:ext cx="8708231"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Emergency Side Shell Painting Project</a:t>
            </a:r>
            <a:endParaRPr lang="en-US" sz="3850" dirty="0"/>
          </a:p>
        </p:txBody>
      </p:sp>
      <p:sp>
        <p:nvSpPr>
          <p:cNvPr id="3" name="Text 1"/>
          <p:cNvSpPr/>
          <p:nvPr/>
        </p:nvSpPr>
        <p:spPr>
          <a:xfrm>
            <a:off x="647220" y="3564016"/>
            <a:ext cx="2576274" cy="523637"/>
          </a:xfrm>
          <a:prstGeom prst="rect">
            <a:avLst/>
          </a:prstGeom>
          <a:noFill/>
          <a:ln/>
        </p:spPr>
        <p:txBody>
          <a:bodyPr wrap="none" lIns="0" tIns="0" rIns="0" bIns="0" rtlCol="0" anchor="t"/>
          <a:lstStyle/>
          <a:p>
            <a:pPr marL="0" indent="0" algn="ctr">
              <a:lnSpc>
                <a:spcPts val="4100"/>
              </a:lnSpc>
              <a:buNone/>
            </a:pPr>
            <a:r>
              <a:rPr lang="en-US" sz="4100" dirty="0">
                <a:solidFill>
                  <a:srgbClr val="3A3630"/>
                </a:solidFill>
                <a:latin typeface="Lora" pitchFamily="34" charset="0"/>
                <a:ea typeface="Lora" pitchFamily="34" charset="-122"/>
                <a:cs typeface="Lora" pitchFamily="34" charset="-120"/>
              </a:rPr>
              <a:t>148.3</a:t>
            </a:r>
            <a:endParaRPr lang="en-US" sz="4100" dirty="0"/>
          </a:p>
        </p:txBody>
      </p:sp>
      <p:pic>
        <p:nvPicPr>
          <p:cNvPr id="4" name="Image 0" descr="preencoded.png"/>
          <p:cNvPicPr>
            <a:picLocks noChangeAspect="1"/>
          </p:cNvPicPr>
          <p:nvPr/>
        </p:nvPicPr>
        <p:blipFill>
          <a:blip r:embed="rId3"/>
          <a:stretch>
            <a:fillRect/>
          </a:stretch>
        </p:blipFill>
        <p:spPr>
          <a:xfrm>
            <a:off x="494716" y="2412204"/>
            <a:ext cx="3141821" cy="3141821"/>
          </a:xfrm>
          <a:prstGeom prst="rect">
            <a:avLst/>
          </a:prstGeom>
        </p:spPr>
      </p:pic>
      <p:sp>
        <p:nvSpPr>
          <p:cNvPr id="5" name="Text 2"/>
          <p:cNvSpPr/>
          <p:nvPr/>
        </p:nvSpPr>
        <p:spPr>
          <a:xfrm>
            <a:off x="639530" y="5580738"/>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Ship Length (Meters)</a:t>
            </a:r>
            <a:endParaRPr lang="en-US" sz="1900" dirty="0"/>
          </a:p>
        </p:txBody>
      </p:sp>
      <p:sp>
        <p:nvSpPr>
          <p:cNvPr id="7" name="Text 4"/>
          <p:cNvSpPr/>
          <p:nvPr/>
        </p:nvSpPr>
        <p:spPr>
          <a:xfrm>
            <a:off x="11216403" y="3556634"/>
            <a:ext cx="2576274" cy="523637"/>
          </a:xfrm>
          <a:prstGeom prst="rect">
            <a:avLst/>
          </a:prstGeom>
          <a:noFill/>
          <a:ln/>
        </p:spPr>
        <p:txBody>
          <a:bodyPr wrap="none" lIns="0" tIns="0" rIns="0" bIns="0" rtlCol="0" anchor="t"/>
          <a:lstStyle/>
          <a:p>
            <a:pPr marL="0" indent="0" algn="ctr">
              <a:lnSpc>
                <a:spcPts val="4100"/>
              </a:lnSpc>
              <a:buNone/>
            </a:pPr>
            <a:r>
              <a:rPr lang="en-US" sz="4100" dirty="0">
                <a:solidFill>
                  <a:srgbClr val="3A3630"/>
                </a:solidFill>
                <a:latin typeface="Lora" pitchFamily="34" charset="0"/>
                <a:ea typeface="Lora" pitchFamily="34" charset="-122"/>
                <a:cs typeface="Lora" pitchFamily="34" charset="-120"/>
              </a:rPr>
              <a:t>22.9</a:t>
            </a:r>
            <a:endParaRPr lang="en-US" sz="4100" dirty="0"/>
          </a:p>
        </p:txBody>
      </p:sp>
      <p:pic>
        <p:nvPicPr>
          <p:cNvPr id="8" name="Image 1" descr="preencoded.png"/>
          <p:cNvPicPr>
            <a:picLocks noChangeAspect="1"/>
          </p:cNvPicPr>
          <p:nvPr/>
        </p:nvPicPr>
        <p:blipFill>
          <a:blip r:embed="rId4"/>
          <a:stretch>
            <a:fillRect/>
          </a:stretch>
        </p:blipFill>
        <p:spPr>
          <a:xfrm>
            <a:off x="10933629" y="2412203"/>
            <a:ext cx="3141821" cy="3141821"/>
          </a:xfrm>
          <a:prstGeom prst="rect">
            <a:avLst/>
          </a:prstGeom>
        </p:spPr>
      </p:pic>
      <p:sp>
        <p:nvSpPr>
          <p:cNvPr id="9" name="Text 5"/>
          <p:cNvSpPr/>
          <p:nvPr/>
        </p:nvSpPr>
        <p:spPr>
          <a:xfrm>
            <a:off x="11502821" y="5554025"/>
            <a:ext cx="2488049"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Ship Breadth (Meters)</a:t>
            </a:r>
            <a:endParaRPr lang="en-US" sz="1900" dirty="0"/>
          </a:p>
        </p:txBody>
      </p:sp>
      <p:sp>
        <p:nvSpPr>
          <p:cNvPr id="10" name="Text 6"/>
          <p:cNvSpPr/>
          <p:nvPr/>
        </p:nvSpPr>
        <p:spPr>
          <a:xfrm>
            <a:off x="9518415" y="5960744"/>
            <a:ext cx="6346627"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Width of painting coverage area</a:t>
            </a:r>
            <a:endParaRPr lang="en-US" sz="1600" dirty="0"/>
          </a:p>
        </p:txBody>
      </p:sp>
      <p:sp>
        <p:nvSpPr>
          <p:cNvPr id="11" name="Text 7"/>
          <p:cNvSpPr/>
          <p:nvPr/>
        </p:nvSpPr>
        <p:spPr>
          <a:xfrm>
            <a:off x="737363" y="6645352"/>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Urgent side shell painting executed above load line to deck level. Starboard side from cargo hold no. 2 to aft side shell completed. Port side painting progressed from aft to Bay No. 26 with accommodation area finished. Aft side slant plate completed during this period.</a:t>
            </a:r>
            <a:endParaRPr lang="en-US" sz="1600" dirty="0"/>
          </a:p>
        </p:txBody>
      </p:sp>
      <p:pic>
        <p:nvPicPr>
          <p:cNvPr id="13" name="Picture 12">
            <a:extLst>
              <a:ext uri="{FF2B5EF4-FFF2-40B4-BE49-F238E27FC236}">
                <a16:creationId xmlns:a16="http://schemas.microsoft.com/office/drawing/2014/main" id="{09FA2CE5-C774-AE10-7DE9-99EB6800399B}"/>
              </a:ext>
            </a:extLst>
          </p:cNvPr>
          <p:cNvPicPr>
            <a:picLocks noChangeAspect="1"/>
          </p:cNvPicPr>
          <p:nvPr/>
        </p:nvPicPr>
        <p:blipFill>
          <a:blip r:embed="rId5"/>
          <a:stretch>
            <a:fillRect/>
          </a:stretch>
        </p:blipFill>
        <p:spPr>
          <a:xfrm>
            <a:off x="4086770" y="1792786"/>
            <a:ext cx="2464118" cy="4380654"/>
          </a:xfrm>
          <a:prstGeom prst="rect">
            <a:avLst/>
          </a:prstGeom>
        </p:spPr>
      </p:pic>
      <p:pic>
        <p:nvPicPr>
          <p:cNvPr id="17" name="Picture 16">
            <a:extLst>
              <a:ext uri="{FF2B5EF4-FFF2-40B4-BE49-F238E27FC236}">
                <a16:creationId xmlns:a16="http://schemas.microsoft.com/office/drawing/2014/main" id="{07CB1154-35DB-169D-104A-99027BE51E23}"/>
              </a:ext>
            </a:extLst>
          </p:cNvPr>
          <p:cNvPicPr>
            <a:picLocks noChangeAspect="1"/>
          </p:cNvPicPr>
          <p:nvPr/>
        </p:nvPicPr>
        <p:blipFill>
          <a:blip r:embed="rId6"/>
          <a:stretch>
            <a:fillRect/>
          </a:stretch>
        </p:blipFill>
        <p:spPr>
          <a:xfrm>
            <a:off x="7228532" y="1792786"/>
            <a:ext cx="3285490" cy="438065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37724" y="3815494"/>
            <a:ext cx="6153626"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Structural Repairs on Deck</a:t>
            </a:r>
            <a:endParaRPr lang="en-US" sz="3850" dirty="0"/>
          </a:p>
        </p:txBody>
      </p:sp>
      <p:sp>
        <p:nvSpPr>
          <p:cNvPr id="3" name="Shape 1"/>
          <p:cNvSpPr/>
          <p:nvPr/>
        </p:nvSpPr>
        <p:spPr>
          <a:xfrm>
            <a:off x="837724" y="4850266"/>
            <a:ext cx="4178618" cy="2360295"/>
          </a:xfrm>
          <a:prstGeom prst="roundRect">
            <a:avLst>
              <a:gd name="adj" fmla="val 1331"/>
            </a:avLst>
          </a:prstGeom>
          <a:solidFill>
            <a:srgbClr val="F3E7D4"/>
          </a:solidFill>
          <a:ln/>
        </p:spPr>
        <p:txBody>
          <a:bodyPr/>
          <a:lstStyle/>
          <a:p>
            <a:endParaRPr lang="en-GB"/>
          </a:p>
        </p:txBody>
      </p:sp>
      <p:sp>
        <p:nvSpPr>
          <p:cNvPr id="4" name="Shape 2"/>
          <p:cNvSpPr/>
          <p:nvPr/>
        </p:nvSpPr>
        <p:spPr>
          <a:xfrm>
            <a:off x="1047155" y="5059697"/>
            <a:ext cx="628293" cy="628293"/>
          </a:xfrm>
          <a:prstGeom prst="roundRect">
            <a:avLst>
              <a:gd name="adj" fmla="val 14552264"/>
            </a:avLst>
          </a:prstGeom>
          <a:solidFill>
            <a:srgbClr val="38512F"/>
          </a:solidFill>
          <a:ln/>
        </p:spPr>
        <p:txBody>
          <a:bodyPr/>
          <a:lstStyle/>
          <a:p>
            <a:endParaRPr lang="en-GB"/>
          </a:p>
        </p:txBody>
      </p:sp>
      <p:pic>
        <p:nvPicPr>
          <p:cNvPr id="5"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219914" y="5232457"/>
            <a:ext cx="282654" cy="282654"/>
          </a:xfrm>
          <a:prstGeom prst="rect">
            <a:avLst/>
          </a:prstGeom>
        </p:spPr>
      </p:pic>
      <p:sp>
        <p:nvSpPr>
          <p:cNvPr id="6" name="Text 3"/>
          <p:cNvSpPr/>
          <p:nvPr/>
        </p:nvSpPr>
        <p:spPr>
          <a:xfrm>
            <a:off x="1047155" y="5897421"/>
            <a:ext cx="312955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Port Side Forward Stiffener</a:t>
            </a:r>
            <a:endParaRPr lang="en-US" sz="1900" dirty="0"/>
          </a:p>
        </p:txBody>
      </p:sp>
      <p:sp>
        <p:nvSpPr>
          <p:cNvPr id="7" name="Text 4"/>
          <p:cNvSpPr/>
          <p:nvPr/>
        </p:nvSpPr>
        <p:spPr>
          <a:xfrm>
            <a:off x="1047155" y="6331047"/>
            <a:ext cx="3759756"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Cropped and renewed structural component</a:t>
            </a:r>
            <a:endParaRPr lang="en-US" sz="1600" dirty="0"/>
          </a:p>
        </p:txBody>
      </p:sp>
      <p:sp>
        <p:nvSpPr>
          <p:cNvPr id="8" name="Shape 5"/>
          <p:cNvSpPr/>
          <p:nvPr/>
        </p:nvSpPr>
        <p:spPr>
          <a:xfrm>
            <a:off x="5225772" y="4850266"/>
            <a:ext cx="4178737" cy="2360295"/>
          </a:xfrm>
          <a:prstGeom prst="roundRect">
            <a:avLst>
              <a:gd name="adj" fmla="val 1331"/>
            </a:avLst>
          </a:prstGeom>
          <a:solidFill>
            <a:srgbClr val="F3E7D4"/>
          </a:solidFill>
          <a:ln/>
        </p:spPr>
        <p:txBody>
          <a:bodyPr/>
          <a:lstStyle/>
          <a:p>
            <a:endParaRPr lang="en-GB"/>
          </a:p>
        </p:txBody>
      </p:sp>
      <p:sp>
        <p:nvSpPr>
          <p:cNvPr id="9" name="Shape 6"/>
          <p:cNvSpPr/>
          <p:nvPr/>
        </p:nvSpPr>
        <p:spPr>
          <a:xfrm>
            <a:off x="5435203" y="5059697"/>
            <a:ext cx="628293" cy="628293"/>
          </a:xfrm>
          <a:prstGeom prst="roundRect">
            <a:avLst>
              <a:gd name="adj" fmla="val 14552264"/>
            </a:avLst>
          </a:prstGeom>
          <a:solidFill>
            <a:srgbClr val="38512F"/>
          </a:solidFill>
          <a:ln/>
        </p:spPr>
        <p:txBody>
          <a:bodyPr/>
          <a:lstStyle/>
          <a:p>
            <a:endParaRPr lang="en-GB"/>
          </a:p>
        </p:txBody>
      </p:sp>
      <p:pic>
        <p:nvPicPr>
          <p:cNvPr id="10"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07963" y="5232457"/>
            <a:ext cx="282654" cy="282654"/>
          </a:xfrm>
          <a:prstGeom prst="rect">
            <a:avLst/>
          </a:prstGeom>
        </p:spPr>
      </p:pic>
      <p:sp>
        <p:nvSpPr>
          <p:cNvPr id="11" name="Text 7"/>
          <p:cNvSpPr/>
          <p:nvPr/>
        </p:nvSpPr>
        <p:spPr>
          <a:xfrm>
            <a:off x="5435203" y="5897421"/>
            <a:ext cx="2967276"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Bay 10 Starboard Platform</a:t>
            </a:r>
            <a:endParaRPr lang="en-US" sz="1900" dirty="0"/>
          </a:p>
        </p:txBody>
      </p:sp>
      <p:sp>
        <p:nvSpPr>
          <p:cNvPr id="12" name="Text 8"/>
          <p:cNvSpPr/>
          <p:nvPr/>
        </p:nvSpPr>
        <p:spPr>
          <a:xfrm>
            <a:off x="5435203" y="6331047"/>
            <a:ext cx="3759875"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replacement executed</a:t>
            </a:r>
            <a:endParaRPr lang="en-US" sz="1600" dirty="0"/>
          </a:p>
        </p:txBody>
      </p:sp>
      <p:sp>
        <p:nvSpPr>
          <p:cNvPr id="13" name="Shape 9"/>
          <p:cNvSpPr/>
          <p:nvPr/>
        </p:nvSpPr>
        <p:spPr>
          <a:xfrm>
            <a:off x="9613940" y="4850266"/>
            <a:ext cx="4178737" cy="2360295"/>
          </a:xfrm>
          <a:prstGeom prst="roundRect">
            <a:avLst>
              <a:gd name="adj" fmla="val 1331"/>
            </a:avLst>
          </a:prstGeom>
          <a:solidFill>
            <a:srgbClr val="F3E7D4"/>
          </a:solidFill>
          <a:ln/>
        </p:spPr>
        <p:txBody>
          <a:bodyPr/>
          <a:lstStyle/>
          <a:p>
            <a:endParaRPr lang="en-GB"/>
          </a:p>
        </p:txBody>
      </p:sp>
      <p:sp>
        <p:nvSpPr>
          <p:cNvPr id="14" name="Shape 10"/>
          <p:cNvSpPr/>
          <p:nvPr/>
        </p:nvSpPr>
        <p:spPr>
          <a:xfrm>
            <a:off x="9823371" y="5059697"/>
            <a:ext cx="628293" cy="628293"/>
          </a:xfrm>
          <a:prstGeom prst="roundRect">
            <a:avLst>
              <a:gd name="adj" fmla="val 14552264"/>
            </a:avLst>
          </a:prstGeom>
          <a:solidFill>
            <a:srgbClr val="38512F"/>
          </a:solidFill>
          <a:ln/>
        </p:spPr>
        <p:txBody>
          <a:bodyPr/>
          <a:lstStyle/>
          <a:p>
            <a:endParaRPr lang="en-GB"/>
          </a:p>
        </p:txBody>
      </p:sp>
      <p:pic>
        <p:nvPicPr>
          <p:cNvPr id="15"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996130" y="5232457"/>
            <a:ext cx="282654" cy="282654"/>
          </a:xfrm>
          <a:prstGeom prst="rect">
            <a:avLst/>
          </a:prstGeom>
        </p:spPr>
      </p:pic>
      <p:sp>
        <p:nvSpPr>
          <p:cNvPr id="16" name="Text 11"/>
          <p:cNvSpPr/>
          <p:nvPr/>
        </p:nvSpPr>
        <p:spPr>
          <a:xfrm>
            <a:off x="9823371" y="5897421"/>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Bay 26 Fashion Plates</a:t>
            </a:r>
            <a:endParaRPr lang="en-US" sz="1900" dirty="0"/>
          </a:p>
        </p:txBody>
      </p:sp>
      <p:sp>
        <p:nvSpPr>
          <p:cNvPr id="17" name="Text 12"/>
          <p:cNvSpPr/>
          <p:nvPr/>
        </p:nvSpPr>
        <p:spPr>
          <a:xfrm>
            <a:off x="9823371" y="6331047"/>
            <a:ext cx="3759875"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Aft fashion plates cropped and renewed</a:t>
            </a:r>
            <a:endParaRPr lang="en-US" sz="1600" dirty="0"/>
          </a:p>
        </p:txBody>
      </p:sp>
      <p:sp>
        <p:nvSpPr>
          <p:cNvPr id="18" name="Text 13"/>
          <p:cNvSpPr/>
          <p:nvPr/>
        </p:nvSpPr>
        <p:spPr>
          <a:xfrm>
            <a:off x="910242" y="7238358"/>
            <a:ext cx="12954952"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Critical structural repairs performed to maintain vessel integrity and safety standards. All work completed with precision welding and quality verification.</a:t>
            </a:r>
            <a:endParaRPr lang="en-US" sz="1600" dirty="0"/>
          </a:p>
        </p:txBody>
      </p:sp>
      <p:pic>
        <p:nvPicPr>
          <p:cNvPr id="20" name="Picture 19">
            <a:extLst>
              <a:ext uri="{FF2B5EF4-FFF2-40B4-BE49-F238E27FC236}">
                <a16:creationId xmlns:a16="http://schemas.microsoft.com/office/drawing/2014/main" id="{7B5B9A86-5956-66B0-E255-61B87D3BF39D}"/>
              </a:ext>
            </a:extLst>
          </p:cNvPr>
          <p:cNvPicPr>
            <a:picLocks noChangeAspect="1"/>
          </p:cNvPicPr>
          <p:nvPr/>
        </p:nvPicPr>
        <p:blipFill>
          <a:blip r:embed="rId9"/>
          <a:stretch>
            <a:fillRect/>
          </a:stretch>
        </p:blipFill>
        <p:spPr>
          <a:xfrm>
            <a:off x="837724" y="82777"/>
            <a:ext cx="2107239" cy="3746203"/>
          </a:xfrm>
          <a:prstGeom prst="rect">
            <a:avLst/>
          </a:prstGeom>
        </p:spPr>
      </p:pic>
      <p:pic>
        <p:nvPicPr>
          <p:cNvPr id="22" name="Picture 21">
            <a:extLst>
              <a:ext uri="{FF2B5EF4-FFF2-40B4-BE49-F238E27FC236}">
                <a16:creationId xmlns:a16="http://schemas.microsoft.com/office/drawing/2014/main" id="{38AED4F5-47EE-61F7-05C8-8A9C1D75F799}"/>
              </a:ext>
            </a:extLst>
          </p:cNvPr>
          <p:cNvPicPr>
            <a:picLocks noChangeAspect="1"/>
          </p:cNvPicPr>
          <p:nvPr/>
        </p:nvPicPr>
        <p:blipFill>
          <a:blip r:embed="rId10"/>
          <a:stretch>
            <a:fillRect/>
          </a:stretch>
        </p:blipFill>
        <p:spPr>
          <a:xfrm>
            <a:off x="11721072" y="67932"/>
            <a:ext cx="2107239" cy="3746203"/>
          </a:xfrm>
          <a:prstGeom prst="rect">
            <a:avLst/>
          </a:prstGeom>
        </p:spPr>
      </p:pic>
      <p:pic>
        <p:nvPicPr>
          <p:cNvPr id="24" name="Picture 23">
            <a:extLst>
              <a:ext uri="{FF2B5EF4-FFF2-40B4-BE49-F238E27FC236}">
                <a16:creationId xmlns:a16="http://schemas.microsoft.com/office/drawing/2014/main" id="{6282746E-D9CB-0E01-432C-95052ACE7811}"/>
              </a:ext>
            </a:extLst>
          </p:cNvPr>
          <p:cNvPicPr>
            <a:picLocks noChangeAspect="1"/>
          </p:cNvPicPr>
          <p:nvPr/>
        </p:nvPicPr>
        <p:blipFill>
          <a:blip r:embed="rId11"/>
          <a:stretch>
            <a:fillRect/>
          </a:stretch>
        </p:blipFill>
        <p:spPr>
          <a:xfrm>
            <a:off x="8353443" y="77012"/>
            <a:ext cx="2102132" cy="3737123"/>
          </a:xfrm>
          <a:prstGeom prst="rect">
            <a:avLst/>
          </a:prstGeom>
        </p:spPr>
      </p:pic>
      <p:pic>
        <p:nvPicPr>
          <p:cNvPr id="26" name="Picture 25">
            <a:extLst>
              <a:ext uri="{FF2B5EF4-FFF2-40B4-BE49-F238E27FC236}">
                <a16:creationId xmlns:a16="http://schemas.microsoft.com/office/drawing/2014/main" id="{A697AF69-3C67-AAE4-27C0-B7D7D10B4F7F}"/>
              </a:ext>
            </a:extLst>
          </p:cNvPr>
          <p:cNvPicPr>
            <a:picLocks noChangeAspect="1"/>
          </p:cNvPicPr>
          <p:nvPr/>
        </p:nvPicPr>
        <p:blipFill>
          <a:blip r:embed="rId12"/>
          <a:stretch>
            <a:fillRect/>
          </a:stretch>
        </p:blipFill>
        <p:spPr>
          <a:xfrm>
            <a:off x="4598137" y="87316"/>
            <a:ext cx="2102132" cy="373712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9C6C1668-3852-3236-C2CB-28A806F78AEB}"/>
              </a:ext>
            </a:extLst>
          </p:cNvPr>
          <p:cNvSpPr txBox="1"/>
          <p:nvPr/>
        </p:nvSpPr>
        <p:spPr>
          <a:xfrm>
            <a:off x="2196133" y="444378"/>
            <a:ext cx="11017404" cy="1631216"/>
          </a:xfrm>
          <a:prstGeom prst="rect">
            <a:avLst/>
          </a:prstGeom>
          <a:noFill/>
        </p:spPr>
        <p:txBody>
          <a:bodyPr wrap="square" rtlCol="0">
            <a:spAutoFit/>
          </a:bodyPr>
          <a:lstStyle/>
          <a:p>
            <a:r>
              <a:rPr lang="en-US" sz="7200" dirty="0">
                <a:solidFill>
                  <a:srgbClr val="38512F"/>
                </a:solidFill>
                <a:latin typeface="Lora" pitchFamily="34" charset="0"/>
                <a:ea typeface="Lora" pitchFamily="34" charset="-122"/>
                <a:cs typeface="Lora" pitchFamily="34" charset="-120"/>
              </a:rPr>
              <a:t>Cell Guide Renewals   </a:t>
            </a:r>
          </a:p>
          <a:p>
            <a:r>
              <a:rPr lang="en-US" sz="2800" dirty="0">
                <a:solidFill>
                  <a:srgbClr val="38512F"/>
                </a:solidFill>
                <a:latin typeface="Lora" pitchFamily="34" charset="0"/>
                <a:ea typeface="Lora" pitchFamily="34" charset="-122"/>
                <a:cs typeface="Lora" pitchFamily="34" charset="-120"/>
              </a:rPr>
              <a:t>  </a:t>
            </a:r>
            <a:endParaRPr lang="en-GB" sz="2800" dirty="0"/>
          </a:p>
        </p:txBody>
      </p:sp>
      <p:sp>
        <p:nvSpPr>
          <p:cNvPr id="7" name="Text 0">
            <a:extLst>
              <a:ext uri="{FF2B5EF4-FFF2-40B4-BE49-F238E27FC236}">
                <a16:creationId xmlns:a16="http://schemas.microsoft.com/office/drawing/2014/main" id="{CFDEFA91-EB91-7792-FE86-C5819E04E8E2}"/>
              </a:ext>
            </a:extLst>
          </p:cNvPr>
          <p:cNvSpPr/>
          <p:nvPr/>
        </p:nvSpPr>
        <p:spPr>
          <a:xfrm>
            <a:off x="2388284" y="1714078"/>
            <a:ext cx="9098866" cy="615910"/>
          </a:xfrm>
          <a:prstGeom prst="rect">
            <a:avLst/>
          </a:prstGeom>
          <a:noFill/>
          <a:ln/>
        </p:spPr>
        <p:txBody>
          <a:bodyPr wrap="none" lIns="0" tIns="0" rIns="0" bIns="0" rtlCol="0" anchor="t"/>
          <a:lstStyle/>
          <a:p>
            <a:pPr fontAlgn="b"/>
            <a:r>
              <a:rPr lang="en-US" sz="2800" dirty="0">
                <a:solidFill>
                  <a:srgbClr val="38512F"/>
                </a:solidFill>
                <a:latin typeface="Lora" pitchFamily="34" charset="0"/>
              </a:rPr>
              <a:t>TOTAL LENGTH RENEWED 32.8 MTRS</a:t>
            </a:r>
          </a:p>
        </p:txBody>
      </p:sp>
      <p:pic>
        <p:nvPicPr>
          <p:cNvPr id="10" name="Image 0" descr="preencoded.png">
            <a:extLst>
              <a:ext uri="{FF2B5EF4-FFF2-40B4-BE49-F238E27FC236}">
                <a16:creationId xmlns:a16="http://schemas.microsoft.com/office/drawing/2014/main" id="{9BA05461-88EB-2971-11AA-03FA82E2F202}"/>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937966" y="3243224"/>
            <a:ext cx="282654" cy="282654"/>
          </a:xfrm>
          <a:prstGeom prst="rect">
            <a:avLst/>
          </a:prstGeom>
        </p:spPr>
      </p:pic>
      <p:pic>
        <p:nvPicPr>
          <p:cNvPr id="20" name="Image 2" descr="preencoded.png">
            <a:extLst>
              <a:ext uri="{FF2B5EF4-FFF2-40B4-BE49-F238E27FC236}">
                <a16:creationId xmlns:a16="http://schemas.microsoft.com/office/drawing/2014/main" id="{433D835C-B430-4398-D711-9A2367E0F6E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714182" y="3243224"/>
            <a:ext cx="282654" cy="282654"/>
          </a:xfrm>
          <a:prstGeom prst="rect">
            <a:avLst/>
          </a:prstGeom>
        </p:spPr>
      </p:pic>
      <p:pic>
        <p:nvPicPr>
          <p:cNvPr id="32" name="Picture 31">
            <a:extLst>
              <a:ext uri="{FF2B5EF4-FFF2-40B4-BE49-F238E27FC236}">
                <a16:creationId xmlns:a16="http://schemas.microsoft.com/office/drawing/2014/main" id="{5708EBDE-9B37-1806-378E-19E4E3432687}"/>
              </a:ext>
            </a:extLst>
          </p:cNvPr>
          <p:cNvPicPr>
            <a:picLocks noChangeAspect="1"/>
          </p:cNvPicPr>
          <p:nvPr/>
        </p:nvPicPr>
        <p:blipFill>
          <a:blip r:embed="rId6"/>
          <a:stretch>
            <a:fillRect/>
          </a:stretch>
        </p:blipFill>
        <p:spPr>
          <a:xfrm>
            <a:off x="308610" y="2562136"/>
            <a:ext cx="2948940" cy="3931920"/>
          </a:xfrm>
          <a:prstGeom prst="rect">
            <a:avLst/>
          </a:prstGeom>
        </p:spPr>
      </p:pic>
      <p:pic>
        <p:nvPicPr>
          <p:cNvPr id="34" name="Picture 33">
            <a:extLst>
              <a:ext uri="{FF2B5EF4-FFF2-40B4-BE49-F238E27FC236}">
                <a16:creationId xmlns:a16="http://schemas.microsoft.com/office/drawing/2014/main" id="{2FE787A7-E1B2-B692-3F44-A61BAC526275}"/>
              </a:ext>
            </a:extLst>
          </p:cNvPr>
          <p:cNvPicPr>
            <a:picLocks noChangeAspect="1"/>
          </p:cNvPicPr>
          <p:nvPr/>
        </p:nvPicPr>
        <p:blipFill>
          <a:blip r:embed="rId7"/>
          <a:stretch>
            <a:fillRect/>
          </a:stretch>
        </p:blipFill>
        <p:spPr>
          <a:xfrm>
            <a:off x="3543300" y="2562136"/>
            <a:ext cx="2948940" cy="3931920"/>
          </a:xfrm>
          <a:prstGeom prst="rect">
            <a:avLst/>
          </a:prstGeom>
        </p:spPr>
      </p:pic>
      <p:pic>
        <p:nvPicPr>
          <p:cNvPr id="36" name="Picture 35">
            <a:extLst>
              <a:ext uri="{FF2B5EF4-FFF2-40B4-BE49-F238E27FC236}">
                <a16:creationId xmlns:a16="http://schemas.microsoft.com/office/drawing/2014/main" id="{3CDF1D2E-3EE5-2006-7CDF-79FF9C604541}"/>
              </a:ext>
            </a:extLst>
          </p:cNvPr>
          <p:cNvPicPr>
            <a:picLocks noChangeAspect="1"/>
          </p:cNvPicPr>
          <p:nvPr/>
        </p:nvPicPr>
        <p:blipFill>
          <a:blip r:embed="rId8"/>
          <a:stretch>
            <a:fillRect/>
          </a:stretch>
        </p:blipFill>
        <p:spPr>
          <a:xfrm>
            <a:off x="6777990" y="2562136"/>
            <a:ext cx="2211705" cy="3931920"/>
          </a:xfrm>
          <a:prstGeom prst="rect">
            <a:avLst/>
          </a:prstGeom>
        </p:spPr>
      </p:pic>
      <p:pic>
        <p:nvPicPr>
          <p:cNvPr id="38" name="Picture 37">
            <a:extLst>
              <a:ext uri="{FF2B5EF4-FFF2-40B4-BE49-F238E27FC236}">
                <a16:creationId xmlns:a16="http://schemas.microsoft.com/office/drawing/2014/main" id="{26EDE97E-C30D-164C-8F14-BE35D0FBF228}"/>
              </a:ext>
            </a:extLst>
          </p:cNvPr>
          <p:cNvPicPr>
            <a:picLocks noChangeAspect="1"/>
          </p:cNvPicPr>
          <p:nvPr/>
        </p:nvPicPr>
        <p:blipFill>
          <a:blip r:embed="rId9"/>
          <a:stretch>
            <a:fillRect/>
          </a:stretch>
        </p:blipFill>
        <p:spPr>
          <a:xfrm>
            <a:off x="9275445" y="2556625"/>
            <a:ext cx="2211705" cy="3931920"/>
          </a:xfrm>
          <a:prstGeom prst="rect">
            <a:avLst/>
          </a:prstGeom>
        </p:spPr>
      </p:pic>
      <p:pic>
        <p:nvPicPr>
          <p:cNvPr id="40" name="Picture 39">
            <a:extLst>
              <a:ext uri="{FF2B5EF4-FFF2-40B4-BE49-F238E27FC236}">
                <a16:creationId xmlns:a16="http://schemas.microsoft.com/office/drawing/2014/main" id="{21FAB097-E813-06F8-2EC6-EB2AE4D07E10}"/>
              </a:ext>
            </a:extLst>
          </p:cNvPr>
          <p:cNvPicPr>
            <a:picLocks noChangeAspect="1"/>
          </p:cNvPicPr>
          <p:nvPr/>
        </p:nvPicPr>
        <p:blipFill>
          <a:blip r:embed="rId10"/>
          <a:stretch>
            <a:fillRect/>
          </a:stretch>
        </p:blipFill>
        <p:spPr>
          <a:xfrm>
            <a:off x="11990069" y="2562134"/>
            <a:ext cx="2211706" cy="3931922"/>
          </a:xfrm>
          <a:prstGeom prst="rect">
            <a:avLst/>
          </a:prstGeom>
        </p:spPr>
      </p:pic>
      <p:sp>
        <p:nvSpPr>
          <p:cNvPr id="41" name="TextBox 40">
            <a:extLst>
              <a:ext uri="{FF2B5EF4-FFF2-40B4-BE49-F238E27FC236}">
                <a16:creationId xmlns:a16="http://schemas.microsoft.com/office/drawing/2014/main" id="{349348AE-DDD0-4A57-88D6-ED3FC28ECC14}"/>
              </a:ext>
            </a:extLst>
          </p:cNvPr>
          <p:cNvSpPr txBox="1"/>
          <p:nvPr/>
        </p:nvSpPr>
        <p:spPr>
          <a:xfrm>
            <a:off x="2564780" y="7092176"/>
            <a:ext cx="184731" cy="369332"/>
          </a:xfrm>
          <a:prstGeom prst="rect">
            <a:avLst/>
          </a:prstGeom>
          <a:noFill/>
        </p:spPr>
        <p:txBody>
          <a:bodyPr wrap="none" rtlCol="0">
            <a:spAutoFit/>
          </a:bodyPr>
          <a:lstStyle/>
          <a:p>
            <a:endParaRPr lang="en-GB" dirty="0"/>
          </a:p>
        </p:txBody>
      </p:sp>
      <p:sp>
        <p:nvSpPr>
          <p:cNvPr id="42" name="Text 0">
            <a:extLst>
              <a:ext uri="{FF2B5EF4-FFF2-40B4-BE49-F238E27FC236}">
                <a16:creationId xmlns:a16="http://schemas.microsoft.com/office/drawing/2014/main" id="{D91B4D45-3E02-0F82-5B36-E9EBD3212038}"/>
              </a:ext>
            </a:extLst>
          </p:cNvPr>
          <p:cNvSpPr/>
          <p:nvPr/>
        </p:nvSpPr>
        <p:spPr>
          <a:xfrm>
            <a:off x="2388284" y="6867189"/>
            <a:ext cx="9098866" cy="615910"/>
          </a:xfrm>
          <a:prstGeom prst="rect">
            <a:avLst/>
          </a:prstGeom>
          <a:noFill/>
          <a:ln/>
        </p:spPr>
        <p:txBody>
          <a:bodyPr wrap="none" lIns="0" tIns="0" rIns="0" bIns="0" rtlCol="0" anchor="t"/>
          <a:lstStyle/>
          <a:p>
            <a:pPr fontAlgn="b"/>
            <a:r>
              <a:rPr lang="en-US" sz="3600" dirty="0">
                <a:solidFill>
                  <a:srgbClr val="38512F"/>
                </a:solidFill>
                <a:latin typeface="Lora" pitchFamily="34" charset="0"/>
              </a:rPr>
              <a:t>Containers' ISO Sockets Renewal </a:t>
            </a:r>
          </a:p>
        </p:txBody>
      </p:sp>
    </p:spTree>
    <p:extLst>
      <p:ext uri="{BB962C8B-B14F-4D97-AF65-F5344CB8AC3E}">
        <p14:creationId xmlns:p14="http://schemas.microsoft.com/office/powerpoint/2010/main" val="2126645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3" name="Shape 0"/>
          <p:cNvSpPr/>
          <p:nvPr/>
        </p:nvSpPr>
        <p:spPr>
          <a:xfrm>
            <a:off x="837724" y="969050"/>
            <a:ext cx="1774031" cy="393502"/>
          </a:xfrm>
          <a:prstGeom prst="roundRect">
            <a:avLst>
              <a:gd name="adj" fmla="val 6388"/>
            </a:avLst>
          </a:prstGeom>
          <a:solidFill>
            <a:srgbClr val="E2ECDF"/>
          </a:solidFill>
          <a:ln/>
        </p:spPr>
        <p:txBody>
          <a:bodyPr/>
          <a:lstStyle/>
          <a:p>
            <a:endParaRPr lang="en-GB"/>
          </a:p>
        </p:txBody>
      </p:sp>
      <p:sp>
        <p:nvSpPr>
          <p:cNvPr id="4" name="Text 1"/>
          <p:cNvSpPr/>
          <p:nvPr/>
        </p:nvSpPr>
        <p:spPr>
          <a:xfrm>
            <a:off x="963335" y="1031796"/>
            <a:ext cx="1522809" cy="268010"/>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DECEMBER 7-10, 2025</a:t>
            </a:r>
            <a:endParaRPr lang="en-US" sz="1300" dirty="0"/>
          </a:p>
        </p:txBody>
      </p:sp>
      <p:sp>
        <p:nvSpPr>
          <p:cNvPr id="5" name="Text 2"/>
          <p:cNvSpPr/>
          <p:nvPr/>
        </p:nvSpPr>
        <p:spPr>
          <a:xfrm>
            <a:off x="837724" y="1446252"/>
            <a:ext cx="7468553"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December Maintenance Period Overview</a:t>
            </a:r>
            <a:endParaRPr lang="en-US" sz="3850" dirty="0"/>
          </a:p>
        </p:txBody>
      </p:sp>
      <p:sp>
        <p:nvSpPr>
          <p:cNvPr id="6" name="Text 3"/>
          <p:cNvSpPr/>
          <p:nvPr/>
        </p:nvSpPr>
        <p:spPr>
          <a:xfrm>
            <a:off x="837724" y="2992160"/>
            <a:ext cx="7468553"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Second maintenance period focused on extensive painting operations, crane safety installations, and structural repairs. Work included paint room watertight door repairs and comprehensive surface treatment across multiple deck locations.</a:t>
            </a:r>
            <a:endParaRPr lang="en-US" sz="1600" dirty="0"/>
          </a:p>
        </p:txBody>
      </p:sp>
      <p:sp>
        <p:nvSpPr>
          <p:cNvPr id="7" name="Text 4"/>
          <p:cNvSpPr/>
          <p:nvPr/>
        </p:nvSpPr>
        <p:spPr>
          <a:xfrm>
            <a:off x="837724" y="4232910"/>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01</a:t>
            </a:r>
            <a:endParaRPr lang="en-US" sz="1600" dirty="0"/>
          </a:p>
        </p:txBody>
      </p:sp>
      <p:sp>
        <p:nvSpPr>
          <p:cNvPr id="8" name="Shape 5"/>
          <p:cNvSpPr/>
          <p:nvPr/>
        </p:nvSpPr>
        <p:spPr>
          <a:xfrm>
            <a:off x="837724" y="4565928"/>
            <a:ext cx="3629501" cy="22860"/>
          </a:xfrm>
          <a:prstGeom prst="rect">
            <a:avLst/>
          </a:prstGeom>
          <a:solidFill>
            <a:srgbClr val="38512F"/>
          </a:solidFill>
          <a:ln/>
        </p:spPr>
        <p:txBody>
          <a:bodyPr/>
          <a:lstStyle/>
          <a:p>
            <a:endParaRPr lang="en-GB"/>
          </a:p>
        </p:txBody>
      </p:sp>
      <p:sp>
        <p:nvSpPr>
          <p:cNvPr id="9" name="Text 6"/>
          <p:cNvSpPr/>
          <p:nvPr/>
        </p:nvSpPr>
        <p:spPr>
          <a:xfrm>
            <a:off x="837724" y="4716304"/>
            <a:ext cx="255924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Deck Items Treatment</a:t>
            </a:r>
            <a:endParaRPr lang="en-US" sz="1900" dirty="0"/>
          </a:p>
        </p:txBody>
      </p:sp>
      <p:sp>
        <p:nvSpPr>
          <p:cNvPr id="10" name="Text 7"/>
          <p:cNvSpPr/>
          <p:nvPr/>
        </p:nvSpPr>
        <p:spPr>
          <a:xfrm>
            <a:off x="837724" y="5149929"/>
            <a:ext cx="3629501"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Port and starboard pedestal areas</a:t>
            </a:r>
            <a:endParaRPr lang="en-US" sz="1600" dirty="0"/>
          </a:p>
        </p:txBody>
      </p:sp>
      <p:sp>
        <p:nvSpPr>
          <p:cNvPr id="11" name="Text 8"/>
          <p:cNvSpPr/>
          <p:nvPr/>
        </p:nvSpPr>
        <p:spPr>
          <a:xfrm>
            <a:off x="4676656" y="4232910"/>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02</a:t>
            </a:r>
            <a:endParaRPr lang="en-US" sz="1600" dirty="0"/>
          </a:p>
        </p:txBody>
      </p:sp>
      <p:sp>
        <p:nvSpPr>
          <p:cNvPr id="12" name="Shape 9"/>
          <p:cNvSpPr/>
          <p:nvPr/>
        </p:nvSpPr>
        <p:spPr>
          <a:xfrm>
            <a:off x="4676656" y="4565928"/>
            <a:ext cx="3629620" cy="22860"/>
          </a:xfrm>
          <a:prstGeom prst="rect">
            <a:avLst/>
          </a:prstGeom>
          <a:solidFill>
            <a:srgbClr val="38512F"/>
          </a:solidFill>
          <a:ln/>
        </p:spPr>
        <p:txBody>
          <a:bodyPr/>
          <a:lstStyle/>
          <a:p>
            <a:endParaRPr lang="en-GB"/>
          </a:p>
        </p:txBody>
      </p:sp>
      <p:sp>
        <p:nvSpPr>
          <p:cNvPr id="13" name="Text 10"/>
          <p:cNvSpPr/>
          <p:nvPr/>
        </p:nvSpPr>
        <p:spPr>
          <a:xfrm>
            <a:off x="4676656" y="4716304"/>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Mast House Painting</a:t>
            </a:r>
            <a:endParaRPr lang="en-US" sz="1900" dirty="0"/>
          </a:p>
        </p:txBody>
      </p:sp>
      <p:sp>
        <p:nvSpPr>
          <p:cNvPr id="14" name="Text 11"/>
          <p:cNvSpPr/>
          <p:nvPr/>
        </p:nvSpPr>
        <p:spPr>
          <a:xfrm>
            <a:off x="4676656" y="5149929"/>
            <a:ext cx="3629620"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Top of monkey island completed</a:t>
            </a:r>
            <a:endParaRPr lang="en-US" sz="1600" dirty="0"/>
          </a:p>
        </p:txBody>
      </p:sp>
      <p:sp>
        <p:nvSpPr>
          <p:cNvPr id="15" name="Text 12"/>
          <p:cNvSpPr/>
          <p:nvPr/>
        </p:nvSpPr>
        <p:spPr>
          <a:xfrm>
            <a:off x="837724" y="5851446"/>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03</a:t>
            </a:r>
            <a:endParaRPr lang="en-US" sz="1600" dirty="0"/>
          </a:p>
        </p:txBody>
      </p:sp>
      <p:sp>
        <p:nvSpPr>
          <p:cNvPr id="16" name="Shape 13"/>
          <p:cNvSpPr/>
          <p:nvPr/>
        </p:nvSpPr>
        <p:spPr>
          <a:xfrm>
            <a:off x="837724" y="6184463"/>
            <a:ext cx="7468553" cy="22860"/>
          </a:xfrm>
          <a:prstGeom prst="rect">
            <a:avLst/>
          </a:prstGeom>
          <a:solidFill>
            <a:srgbClr val="38512F"/>
          </a:solidFill>
          <a:ln/>
        </p:spPr>
        <p:txBody>
          <a:bodyPr/>
          <a:lstStyle/>
          <a:p>
            <a:endParaRPr lang="en-GB"/>
          </a:p>
        </p:txBody>
      </p:sp>
      <p:sp>
        <p:nvSpPr>
          <p:cNvPr id="17" name="Text 14"/>
          <p:cNvSpPr/>
          <p:nvPr/>
        </p:nvSpPr>
        <p:spPr>
          <a:xfrm>
            <a:off x="837724" y="6334839"/>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Forecastle Deck</a:t>
            </a:r>
            <a:endParaRPr lang="en-US" sz="1900" dirty="0"/>
          </a:p>
        </p:txBody>
      </p:sp>
      <p:sp>
        <p:nvSpPr>
          <p:cNvPr id="18" name="Text 15"/>
          <p:cNvSpPr/>
          <p:nvPr/>
        </p:nvSpPr>
        <p:spPr>
          <a:xfrm>
            <a:off x="837724" y="6768465"/>
            <a:ext cx="7468553"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Extreme forward area finished</a:t>
            </a:r>
            <a:endParaRPr lang="en-US" sz="1600" dirty="0"/>
          </a:p>
        </p:txBody>
      </p:sp>
      <p:pic>
        <p:nvPicPr>
          <p:cNvPr id="20" name="Picture 19">
            <a:extLst>
              <a:ext uri="{FF2B5EF4-FFF2-40B4-BE49-F238E27FC236}">
                <a16:creationId xmlns:a16="http://schemas.microsoft.com/office/drawing/2014/main" id="{0C276FD7-2589-3328-45BB-1C21259C5811}"/>
              </a:ext>
            </a:extLst>
          </p:cNvPr>
          <p:cNvPicPr>
            <a:picLocks noChangeAspect="1"/>
          </p:cNvPicPr>
          <p:nvPr/>
        </p:nvPicPr>
        <p:blipFill>
          <a:blip r:embed="rId3"/>
          <a:stretch>
            <a:fillRect/>
          </a:stretch>
        </p:blipFill>
        <p:spPr>
          <a:xfrm>
            <a:off x="8665332" y="1165801"/>
            <a:ext cx="3743187" cy="4990916"/>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3" name="Text 0"/>
          <p:cNvSpPr/>
          <p:nvPr/>
        </p:nvSpPr>
        <p:spPr>
          <a:xfrm>
            <a:off x="6614056" y="5421775"/>
            <a:ext cx="7172444"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Crane Safety Guard Installation</a:t>
            </a:r>
            <a:endParaRPr lang="en-US" sz="3850" dirty="0"/>
          </a:p>
        </p:txBody>
      </p:sp>
      <p:sp>
        <p:nvSpPr>
          <p:cNvPr id="4" name="Text 1"/>
          <p:cNvSpPr/>
          <p:nvPr/>
        </p:nvSpPr>
        <p:spPr>
          <a:xfrm>
            <a:off x="6698292" y="6151049"/>
            <a:ext cx="7468553"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Fabrication and installation of 40 ladder guards for Cranes No. 1 and No. 2, performed as work at height. Pre-fabricated at workshop using MS Round 20mm diameter in "C" shape configuration, measuring 600 x 700 x 600mm. All guards transported onboard December 6, 2025 and professionally fitted.</a:t>
            </a:r>
            <a:endParaRPr lang="en-US" sz="1600" dirty="0"/>
          </a:p>
        </p:txBody>
      </p:sp>
      <p:pic>
        <p:nvPicPr>
          <p:cNvPr id="8" name="Picture 7">
            <a:extLst>
              <a:ext uri="{FF2B5EF4-FFF2-40B4-BE49-F238E27FC236}">
                <a16:creationId xmlns:a16="http://schemas.microsoft.com/office/drawing/2014/main" id="{868B625A-C206-8699-5176-FC76BC4E9779}"/>
              </a:ext>
            </a:extLst>
          </p:cNvPr>
          <p:cNvPicPr>
            <a:picLocks noChangeAspect="1"/>
          </p:cNvPicPr>
          <p:nvPr/>
        </p:nvPicPr>
        <p:blipFill>
          <a:blip r:embed="rId3"/>
          <a:stretch>
            <a:fillRect/>
          </a:stretch>
        </p:blipFill>
        <p:spPr>
          <a:xfrm>
            <a:off x="190953" y="150515"/>
            <a:ext cx="2842736" cy="6317191"/>
          </a:xfrm>
          <a:prstGeom prst="rect">
            <a:avLst/>
          </a:prstGeom>
        </p:spPr>
      </p:pic>
      <p:pic>
        <p:nvPicPr>
          <p:cNvPr id="5" name="Picture 4">
            <a:extLst>
              <a:ext uri="{FF2B5EF4-FFF2-40B4-BE49-F238E27FC236}">
                <a16:creationId xmlns:a16="http://schemas.microsoft.com/office/drawing/2014/main" id="{D7E97B01-C7C3-C632-D1F7-7229FA3E723F}"/>
              </a:ext>
            </a:extLst>
          </p:cNvPr>
          <p:cNvPicPr>
            <a:picLocks noChangeAspect="1"/>
          </p:cNvPicPr>
          <p:nvPr/>
        </p:nvPicPr>
        <p:blipFill>
          <a:blip r:embed="rId4"/>
          <a:stretch>
            <a:fillRect/>
          </a:stretch>
        </p:blipFill>
        <p:spPr>
          <a:xfrm>
            <a:off x="3212934" y="150515"/>
            <a:ext cx="2842736" cy="6317190"/>
          </a:xfrm>
          <a:prstGeom prst="rect">
            <a:avLst/>
          </a:prstGeom>
        </p:spPr>
      </p:pic>
      <p:pic>
        <p:nvPicPr>
          <p:cNvPr id="7" name="Picture 6">
            <a:extLst>
              <a:ext uri="{FF2B5EF4-FFF2-40B4-BE49-F238E27FC236}">
                <a16:creationId xmlns:a16="http://schemas.microsoft.com/office/drawing/2014/main" id="{1AB89476-76CE-2FB5-2481-AA9D68E6E692}"/>
              </a:ext>
            </a:extLst>
          </p:cNvPr>
          <p:cNvPicPr>
            <a:picLocks noChangeAspect="1"/>
          </p:cNvPicPr>
          <p:nvPr/>
        </p:nvPicPr>
        <p:blipFill>
          <a:blip r:embed="rId5"/>
          <a:stretch>
            <a:fillRect/>
          </a:stretch>
        </p:blipFill>
        <p:spPr>
          <a:xfrm>
            <a:off x="6234915" y="150515"/>
            <a:ext cx="4051645" cy="3038734"/>
          </a:xfrm>
          <a:prstGeom prst="rect">
            <a:avLst/>
          </a:prstGeom>
        </p:spPr>
      </p:pic>
      <p:pic>
        <p:nvPicPr>
          <p:cNvPr id="10" name="Picture 9">
            <a:extLst>
              <a:ext uri="{FF2B5EF4-FFF2-40B4-BE49-F238E27FC236}">
                <a16:creationId xmlns:a16="http://schemas.microsoft.com/office/drawing/2014/main" id="{CF45493D-4008-2259-FD68-AFDA59BD95AF}"/>
              </a:ext>
            </a:extLst>
          </p:cNvPr>
          <p:cNvPicPr>
            <a:picLocks noChangeAspect="1"/>
          </p:cNvPicPr>
          <p:nvPr/>
        </p:nvPicPr>
        <p:blipFill>
          <a:blip r:embed="rId6"/>
          <a:stretch>
            <a:fillRect/>
          </a:stretch>
        </p:blipFill>
        <p:spPr>
          <a:xfrm>
            <a:off x="10872438" y="150515"/>
            <a:ext cx="3409485" cy="454598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741727" y="4072353"/>
            <a:ext cx="7889319"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Crane No. 1 Platform Replacement</a:t>
            </a:r>
            <a:endParaRPr lang="en-US" sz="3850" dirty="0"/>
          </a:p>
        </p:txBody>
      </p:sp>
      <p:sp>
        <p:nvSpPr>
          <p:cNvPr id="3" name="Text 1"/>
          <p:cNvSpPr/>
          <p:nvPr/>
        </p:nvSpPr>
        <p:spPr>
          <a:xfrm>
            <a:off x="837724" y="5084369"/>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8512F"/>
                </a:solidFill>
                <a:latin typeface="Lora" pitchFamily="34" charset="0"/>
                <a:ea typeface="Lora" pitchFamily="34" charset="-122"/>
                <a:cs typeface="Lora" pitchFamily="34" charset="-120"/>
              </a:rPr>
              <a:t>Materials Used</a:t>
            </a:r>
            <a:endParaRPr lang="en-US" sz="1900" dirty="0"/>
          </a:p>
        </p:txBody>
      </p:sp>
      <p:sp>
        <p:nvSpPr>
          <p:cNvPr id="4" name="Text 2"/>
          <p:cNvSpPr/>
          <p:nvPr/>
        </p:nvSpPr>
        <p:spPr>
          <a:xfrm>
            <a:off x="837724" y="5601814"/>
            <a:ext cx="487537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MS Seamless Pipe 40NB x 9040mm x 2 bends</a:t>
            </a:r>
            <a:endParaRPr lang="en-US" sz="1600" dirty="0"/>
          </a:p>
        </p:txBody>
      </p:sp>
      <p:sp>
        <p:nvSpPr>
          <p:cNvPr id="5" name="Text 3"/>
          <p:cNvSpPr/>
          <p:nvPr/>
        </p:nvSpPr>
        <p:spPr>
          <a:xfrm>
            <a:off x="837724" y="6010080"/>
            <a:ext cx="487537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MS Flat Bar 6 x 50 x 13045mm</a:t>
            </a:r>
            <a:endParaRPr lang="en-US" sz="1600" dirty="0"/>
          </a:p>
        </p:txBody>
      </p:sp>
      <p:sp>
        <p:nvSpPr>
          <p:cNvPr id="6" name="Text 4"/>
          <p:cNvSpPr/>
          <p:nvPr/>
        </p:nvSpPr>
        <p:spPr>
          <a:xfrm>
            <a:off x="837724" y="6418345"/>
            <a:ext cx="487537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MS Angle 8 x 75 x 75 x 11300mm</a:t>
            </a:r>
            <a:endParaRPr lang="en-US" sz="1600" dirty="0"/>
          </a:p>
        </p:txBody>
      </p:sp>
      <p:sp>
        <p:nvSpPr>
          <p:cNvPr id="7" name="Text 5"/>
          <p:cNvSpPr/>
          <p:nvPr/>
        </p:nvSpPr>
        <p:spPr>
          <a:xfrm>
            <a:off x="837724" y="6826610"/>
            <a:ext cx="4875371" cy="335042"/>
          </a:xfrm>
          <a:prstGeom prst="rect">
            <a:avLst/>
          </a:prstGeom>
          <a:noFill/>
          <a:ln/>
        </p:spPr>
        <p:txBody>
          <a:bodyPr wrap="none" lIns="0" tIns="0" rIns="0" bIns="0" rtlCol="0" anchor="t"/>
          <a:lstStyle/>
          <a:p>
            <a:pPr marL="342900" indent="-342900" algn="l">
              <a:lnSpc>
                <a:spcPts val="2600"/>
              </a:lnSpc>
              <a:buSzPct val="100000"/>
              <a:buChar char="•"/>
            </a:pPr>
            <a:r>
              <a:rPr lang="en-US" sz="1600" dirty="0">
                <a:solidFill>
                  <a:srgbClr val="3A3630"/>
                </a:solidFill>
                <a:latin typeface="Source Sans 3" pitchFamily="34" charset="0"/>
                <a:ea typeface="Source Sans 3" pitchFamily="34" charset="-122"/>
                <a:cs typeface="Source Sans 3" pitchFamily="34" charset="-120"/>
              </a:rPr>
              <a:t>MS Brackets in various sizes</a:t>
            </a:r>
            <a:endParaRPr lang="en-US" sz="1600" dirty="0"/>
          </a:p>
        </p:txBody>
      </p:sp>
      <p:sp>
        <p:nvSpPr>
          <p:cNvPr id="8" name="Text 6"/>
          <p:cNvSpPr/>
          <p:nvPr/>
        </p:nvSpPr>
        <p:spPr>
          <a:xfrm>
            <a:off x="6566269" y="6052725"/>
            <a:ext cx="7568565"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platform pre-fabricated at workshop using supplied materials. Staging erected for safe access, old corroded platform removed by gas cutting, and new platform installed and secured. All work at height performed with proper safety protocols.</a:t>
            </a:r>
            <a:endParaRPr lang="en-US" sz="1600" dirty="0"/>
          </a:p>
        </p:txBody>
      </p:sp>
      <p:pic>
        <p:nvPicPr>
          <p:cNvPr id="10" name="Picture 9">
            <a:extLst>
              <a:ext uri="{FF2B5EF4-FFF2-40B4-BE49-F238E27FC236}">
                <a16:creationId xmlns:a16="http://schemas.microsoft.com/office/drawing/2014/main" id="{C560F28F-ADC3-2BCF-9F92-EBDCCC98EF1C}"/>
              </a:ext>
            </a:extLst>
          </p:cNvPr>
          <p:cNvPicPr>
            <a:picLocks noChangeAspect="1"/>
          </p:cNvPicPr>
          <p:nvPr/>
        </p:nvPicPr>
        <p:blipFill>
          <a:blip r:embed="rId3"/>
          <a:stretch>
            <a:fillRect/>
          </a:stretch>
        </p:blipFill>
        <p:spPr>
          <a:xfrm>
            <a:off x="11177954" y="19215"/>
            <a:ext cx="3140212" cy="5582599"/>
          </a:xfrm>
          <a:prstGeom prst="rect">
            <a:avLst/>
          </a:prstGeom>
        </p:spPr>
      </p:pic>
      <p:pic>
        <p:nvPicPr>
          <p:cNvPr id="11" name="Picture 10">
            <a:extLst>
              <a:ext uri="{FF2B5EF4-FFF2-40B4-BE49-F238E27FC236}">
                <a16:creationId xmlns:a16="http://schemas.microsoft.com/office/drawing/2014/main" id="{9A08385E-FA89-CA50-F97B-55139C6CFB1E}"/>
              </a:ext>
            </a:extLst>
          </p:cNvPr>
          <p:cNvPicPr>
            <a:picLocks noChangeAspect="1"/>
          </p:cNvPicPr>
          <p:nvPr/>
        </p:nvPicPr>
        <p:blipFill>
          <a:blip r:embed="rId4"/>
          <a:stretch>
            <a:fillRect/>
          </a:stretch>
        </p:blipFill>
        <p:spPr>
          <a:xfrm>
            <a:off x="312234" y="-12725"/>
            <a:ext cx="4605454" cy="3454091"/>
          </a:xfrm>
          <a:prstGeom prst="rect">
            <a:avLst/>
          </a:prstGeom>
        </p:spPr>
      </p:pic>
      <p:pic>
        <p:nvPicPr>
          <p:cNvPr id="13" name="Picture 12">
            <a:extLst>
              <a:ext uri="{FF2B5EF4-FFF2-40B4-BE49-F238E27FC236}">
                <a16:creationId xmlns:a16="http://schemas.microsoft.com/office/drawing/2014/main" id="{B845B040-F05C-0365-E19C-CC1522F041D9}"/>
              </a:ext>
            </a:extLst>
          </p:cNvPr>
          <p:cNvPicPr>
            <a:picLocks noChangeAspect="1"/>
          </p:cNvPicPr>
          <p:nvPr/>
        </p:nvPicPr>
        <p:blipFill>
          <a:blip r:embed="rId5"/>
          <a:stretch>
            <a:fillRect/>
          </a:stretch>
        </p:blipFill>
        <p:spPr>
          <a:xfrm>
            <a:off x="6020207" y="19214"/>
            <a:ext cx="4562868" cy="3422151"/>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3" name="Text 0"/>
          <p:cNvSpPr/>
          <p:nvPr/>
        </p:nvSpPr>
        <p:spPr>
          <a:xfrm>
            <a:off x="6300788" y="561261"/>
            <a:ext cx="7515225" cy="1197769"/>
          </a:xfrm>
          <a:prstGeom prst="rect">
            <a:avLst/>
          </a:prstGeom>
          <a:noFill/>
          <a:ln/>
        </p:spPr>
        <p:txBody>
          <a:bodyPr wrap="square" lIns="0" tIns="0" rIns="0" bIns="0" rtlCol="0" anchor="t"/>
          <a:lstStyle/>
          <a:p>
            <a:pPr marL="0" indent="0" algn="l">
              <a:lnSpc>
                <a:spcPts val="4700"/>
              </a:lnSpc>
              <a:buNone/>
            </a:pPr>
            <a:r>
              <a:rPr lang="en-US" sz="3750" dirty="0">
                <a:solidFill>
                  <a:srgbClr val="38512F"/>
                </a:solidFill>
                <a:latin typeface="Lora" pitchFamily="34" charset="0"/>
                <a:ea typeface="Lora" pitchFamily="34" charset="-122"/>
                <a:cs typeface="Lora" pitchFamily="34" charset="-120"/>
              </a:rPr>
              <a:t>Forward Mast House Crane Ladder Safety Guards</a:t>
            </a:r>
            <a:endParaRPr lang="en-US" sz="3750" dirty="0"/>
          </a:p>
        </p:txBody>
      </p:sp>
      <p:sp>
        <p:nvSpPr>
          <p:cNvPr id="4" name="Text 1"/>
          <p:cNvSpPr/>
          <p:nvPr/>
        </p:nvSpPr>
        <p:spPr>
          <a:xfrm>
            <a:off x="6300788" y="2064425"/>
            <a:ext cx="7515225" cy="1303020"/>
          </a:xfrm>
          <a:prstGeom prst="rect">
            <a:avLst/>
          </a:prstGeom>
          <a:noFill/>
          <a:ln/>
        </p:spPr>
        <p:txBody>
          <a:bodyPr wrap="squar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Five ladder safety guards fabricated and installed on forward mast house cranes. Manpower deployed during previous Kolkata call to obtain precise measurements. Guards pre-fabricated at workshop using MS Flat Bar 6 x 50mm in round and straight configurations, secured with 30 stainless steel M10 x 25mm bolts and nuts.</a:t>
            </a:r>
            <a:endParaRPr lang="en-US" sz="1600" dirty="0"/>
          </a:p>
        </p:txBody>
      </p:sp>
      <p:sp>
        <p:nvSpPr>
          <p:cNvPr id="5" name="Shape 2"/>
          <p:cNvSpPr/>
          <p:nvPr/>
        </p:nvSpPr>
        <p:spPr>
          <a:xfrm>
            <a:off x="6504384" y="3901797"/>
            <a:ext cx="203597" cy="916067"/>
          </a:xfrm>
          <a:prstGeom prst="roundRect">
            <a:avLst>
              <a:gd name="adj" fmla="val 15001"/>
            </a:avLst>
          </a:prstGeom>
          <a:solidFill>
            <a:srgbClr val="F3E7D4"/>
          </a:solidFill>
          <a:ln/>
        </p:spPr>
        <p:txBody>
          <a:bodyPr/>
          <a:lstStyle/>
          <a:p>
            <a:endParaRPr lang="en-GB"/>
          </a:p>
        </p:txBody>
      </p:sp>
      <p:sp>
        <p:nvSpPr>
          <p:cNvPr id="6" name="Shape 3"/>
          <p:cNvSpPr/>
          <p:nvPr/>
        </p:nvSpPr>
        <p:spPr>
          <a:xfrm>
            <a:off x="6300788" y="3768090"/>
            <a:ext cx="610791" cy="610791"/>
          </a:xfrm>
          <a:prstGeom prst="roundRect">
            <a:avLst>
              <a:gd name="adj" fmla="val 74854"/>
            </a:avLst>
          </a:prstGeom>
          <a:solidFill>
            <a:srgbClr val="F3E7D4"/>
          </a:solidFill>
          <a:ln/>
        </p:spPr>
        <p:txBody>
          <a:bodyPr/>
          <a:lstStyle/>
          <a:p>
            <a:endParaRPr lang="en-GB"/>
          </a:p>
        </p:txBody>
      </p:sp>
      <p:pic>
        <p:nvPicPr>
          <p:cNvPr id="7" name="Image 1"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53426" y="3920728"/>
            <a:ext cx="305395" cy="305395"/>
          </a:xfrm>
          <a:prstGeom prst="rect">
            <a:avLst/>
          </a:prstGeom>
        </p:spPr>
      </p:pic>
      <p:sp>
        <p:nvSpPr>
          <p:cNvPr id="8" name="Text 4"/>
          <p:cNvSpPr/>
          <p:nvPr/>
        </p:nvSpPr>
        <p:spPr>
          <a:xfrm>
            <a:off x="7115175" y="3799999"/>
            <a:ext cx="2395418" cy="299442"/>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Measurement Phase</a:t>
            </a:r>
            <a:endParaRPr lang="en-US" sz="1850" dirty="0"/>
          </a:p>
        </p:txBody>
      </p:sp>
      <p:sp>
        <p:nvSpPr>
          <p:cNvPr id="9" name="Text 5"/>
          <p:cNvSpPr/>
          <p:nvPr/>
        </p:nvSpPr>
        <p:spPr>
          <a:xfrm>
            <a:off x="7115175" y="4221599"/>
            <a:ext cx="6700838" cy="325755"/>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Precise sizing during previous call</a:t>
            </a:r>
            <a:endParaRPr lang="en-US" sz="1600" dirty="0"/>
          </a:p>
        </p:txBody>
      </p:sp>
      <p:sp>
        <p:nvSpPr>
          <p:cNvPr id="10" name="Shape 6"/>
          <p:cNvSpPr/>
          <p:nvPr/>
        </p:nvSpPr>
        <p:spPr>
          <a:xfrm>
            <a:off x="6809780" y="5326975"/>
            <a:ext cx="203597" cy="916067"/>
          </a:xfrm>
          <a:prstGeom prst="roundRect">
            <a:avLst>
              <a:gd name="adj" fmla="val 15001"/>
            </a:avLst>
          </a:prstGeom>
          <a:solidFill>
            <a:srgbClr val="F3E7D4"/>
          </a:solidFill>
          <a:ln/>
        </p:spPr>
        <p:txBody>
          <a:bodyPr/>
          <a:lstStyle/>
          <a:p>
            <a:endParaRPr lang="en-GB"/>
          </a:p>
        </p:txBody>
      </p:sp>
      <p:sp>
        <p:nvSpPr>
          <p:cNvPr id="11" name="Shape 7"/>
          <p:cNvSpPr/>
          <p:nvPr/>
        </p:nvSpPr>
        <p:spPr>
          <a:xfrm>
            <a:off x="6606183" y="5193268"/>
            <a:ext cx="610791" cy="610791"/>
          </a:xfrm>
          <a:prstGeom prst="roundRect">
            <a:avLst>
              <a:gd name="adj" fmla="val 74854"/>
            </a:avLst>
          </a:prstGeom>
          <a:solidFill>
            <a:srgbClr val="F3E7D4"/>
          </a:solidFill>
          <a:ln/>
        </p:spPr>
        <p:txBody>
          <a:bodyPr/>
          <a:lstStyle/>
          <a:p>
            <a:endParaRPr lang="en-GB"/>
          </a:p>
        </p:txBody>
      </p:sp>
      <p:pic>
        <p:nvPicPr>
          <p:cNvPr id="12" name="Image 2"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758821" y="5345906"/>
            <a:ext cx="305395" cy="305395"/>
          </a:xfrm>
          <a:prstGeom prst="rect">
            <a:avLst/>
          </a:prstGeom>
        </p:spPr>
      </p:pic>
      <p:sp>
        <p:nvSpPr>
          <p:cNvPr id="13" name="Text 8"/>
          <p:cNvSpPr/>
          <p:nvPr/>
        </p:nvSpPr>
        <p:spPr>
          <a:xfrm>
            <a:off x="7420570" y="5225177"/>
            <a:ext cx="2450187" cy="299442"/>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Workshop Fabrication</a:t>
            </a:r>
            <a:endParaRPr lang="en-US" sz="1850" dirty="0"/>
          </a:p>
        </p:txBody>
      </p:sp>
      <p:sp>
        <p:nvSpPr>
          <p:cNvPr id="14" name="Text 9"/>
          <p:cNvSpPr/>
          <p:nvPr/>
        </p:nvSpPr>
        <p:spPr>
          <a:xfrm>
            <a:off x="7420570" y="5646777"/>
            <a:ext cx="6395442" cy="325755"/>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Pre-manufactured components</a:t>
            </a:r>
            <a:endParaRPr lang="en-US" sz="1600" dirty="0"/>
          </a:p>
        </p:txBody>
      </p:sp>
      <p:sp>
        <p:nvSpPr>
          <p:cNvPr id="15" name="Shape 10"/>
          <p:cNvSpPr/>
          <p:nvPr/>
        </p:nvSpPr>
        <p:spPr>
          <a:xfrm>
            <a:off x="7115175" y="6752153"/>
            <a:ext cx="203597" cy="916067"/>
          </a:xfrm>
          <a:prstGeom prst="roundRect">
            <a:avLst>
              <a:gd name="adj" fmla="val 15001"/>
            </a:avLst>
          </a:prstGeom>
          <a:solidFill>
            <a:srgbClr val="F3E7D4"/>
          </a:solidFill>
          <a:ln/>
        </p:spPr>
        <p:txBody>
          <a:bodyPr/>
          <a:lstStyle/>
          <a:p>
            <a:endParaRPr lang="en-GB"/>
          </a:p>
        </p:txBody>
      </p:sp>
      <p:sp>
        <p:nvSpPr>
          <p:cNvPr id="16" name="Shape 11"/>
          <p:cNvSpPr/>
          <p:nvPr/>
        </p:nvSpPr>
        <p:spPr>
          <a:xfrm>
            <a:off x="6911578" y="6618446"/>
            <a:ext cx="610791" cy="610791"/>
          </a:xfrm>
          <a:prstGeom prst="roundRect">
            <a:avLst>
              <a:gd name="adj" fmla="val 74854"/>
            </a:avLst>
          </a:prstGeom>
          <a:solidFill>
            <a:srgbClr val="F3E7D4"/>
          </a:solidFill>
          <a:ln/>
        </p:spPr>
        <p:txBody>
          <a:bodyPr/>
          <a:lstStyle/>
          <a:p>
            <a:endParaRPr lang="en-GB"/>
          </a:p>
        </p:txBody>
      </p:sp>
      <p:pic>
        <p:nvPicPr>
          <p:cNvPr id="17" name="Image 3"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064216" y="6771084"/>
            <a:ext cx="305395" cy="305395"/>
          </a:xfrm>
          <a:prstGeom prst="rect">
            <a:avLst/>
          </a:prstGeom>
        </p:spPr>
      </p:pic>
      <p:sp>
        <p:nvSpPr>
          <p:cNvPr id="18" name="Text 12"/>
          <p:cNvSpPr/>
          <p:nvPr/>
        </p:nvSpPr>
        <p:spPr>
          <a:xfrm>
            <a:off x="7725966" y="6650355"/>
            <a:ext cx="2395418" cy="299442"/>
          </a:xfrm>
          <a:prstGeom prst="rect">
            <a:avLst/>
          </a:prstGeom>
          <a:noFill/>
          <a:ln/>
        </p:spPr>
        <p:txBody>
          <a:bodyPr wrap="none" lIns="0" tIns="0" rIns="0" bIns="0" rtlCol="0" anchor="t"/>
          <a:lstStyle/>
          <a:p>
            <a:pPr marL="0" indent="0" algn="l">
              <a:lnSpc>
                <a:spcPts val="2350"/>
              </a:lnSpc>
              <a:buNone/>
            </a:pPr>
            <a:r>
              <a:rPr lang="en-US" sz="1850" dirty="0">
                <a:solidFill>
                  <a:srgbClr val="3A3630"/>
                </a:solidFill>
                <a:latin typeface="Lora" pitchFamily="34" charset="0"/>
                <a:ea typeface="Lora" pitchFamily="34" charset="-122"/>
                <a:cs typeface="Lora" pitchFamily="34" charset="-120"/>
              </a:rPr>
              <a:t>Onboard Installation</a:t>
            </a:r>
            <a:endParaRPr lang="en-US" sz="1850" dirty="0"/>
          </a:p>
        </p:txBody>
      </p:sp>
      <p:sp>
        <p:nvSpPr>
          <p:cNvPr id="19" name="Text 13"/>
          <p:cNvSpPr/>
          <p:nvPr/>
        </p:nvSpPr>
        <p:spPr>
          <a:xfrm>
            <a:off x="7725966" y="7071955"/>
            <a:ext cx="6090047" cy="325755"/>
          </a:xfrm>
          <a:prstGeom prst="rect">
            <a:avLst/>
          </a:prstGeom>
          <a:noFill/>
          <a:ln/>
        </p:spPr>
        <p:txBody>
          <a:bodyPr wrap="none" lIns="0" tIns="0" rIns="0" bIns="0" rtlCol="0" anchor="t"/>
          <a:lstStyle/>
          <a:p>
            <a:pPr marL="0" indent="0" algn="l">
              <a:lnSpc>
                <a:spcPts val="2550"/>
              </a:lnSpc>
              <a:buNone/>
            </a:pPr>
            <a:r>
              <a:rPr lang="en-US" sz="1600" dirty="0">
                <a:solidFill>
                  <a:srgbClr val="3A3630"/>
                </a:solidFill>
                <a:latin typeface="Source Sans 3" pitchFamily="34" charset="0"/>
                <a:ea typeface="Source Sans 3" pitchFamily="34" charset="-122"/>
                <a:cs typeface="Source Sans 3" pitchFamily="34" charset="-120"/>
              </a:rPr>
              <a:t>Staging and fitting completed</a:t>
            </a:r>
            <a:endParaRPr lang="en-US" sz="1600" dirty="0"/>
          </a:p>
        </p:txBody>
      </p:sp>
      <p:pic>
        <p:nvPicPr>
          <p:cNvPr id="25" name="Picture 24">
            <a:extLst>
              <a:ext uri="{FF2B5EF4-FFF2-40B4-BE49-F238E27FC236}">
                <a16:creationId xmlns:a16="http://schemas.microsoft.com/office/drawing/2014/main" id="{161841EE-F6F8-325D-5968-A1600E364963}"/>
              </a:ext>
            </a:extLst>
          </p:cNvPr>
          <p:cNvPicPr>
            <a:picLocks noChangeAspect="1"/>
          </p:cNvPicPr>
          <p:nvPr/>
        </p:nvPicPr>
        <p:blipFill>
          <a:blip r:embed="rId9"/>
          <a:stretch>
            <a:fillRect/>
          </a:stretch>
        </p:blipFill>
        <p:spPr>
          <a:xfrm>
            <a:off x="94570" y="111378"/>
            <a:ext cx="2842814" cy="3790419"/>
          </a:xfrm>
          <a:prstGeom prst="rect">
            <a:avLst/>
          </a:prstGeom>
        </p:spPr>
      </p:pic>
      <p:pic>
        <p:nvPicPr>
          <p:cNvPr id="22" name="Picture 21">
            <a:extLst>
              <a:ext uri="{FF2B5EF4-FFF2-40B4-BE49-F238E27FC236}">
                <a16:creationId xmlns:a16="http://schemas.microsoft.com/office/drawing/2014/main" id="{F4652D33-3D50-02E1-A92B-BF3D00B46ACE}"/>
              </a:ext>
            </a:extLst>
          </p:cNvPr>
          <p:cNvPicPr>
            <a:picLocks noChangeAspect="1"/>
          </p:cNvPicPr>
          <p:nvPr/>
        </p:nvPicPr>
        <p:blipFill>
          <a:blip r:embed="rId10"/>
          <a:stretch>
            <a:fillRect/>
          </a:stretch>
        </p:blipFill>
        <p:spPr>
          <a:xfrm>
            <a:off x="3140981" y="111379"/>
            <a:ext cx="2167000" cy="3841774"/>
          </a:xfrm>
          <a:prstGeom prst="rect">
            <a:avLst/>
          </a:prstGeom>
        </p:spPr>
      </p:pic>
      <p:pic>
        <p:nvPicPr>
          <p:cNvPr id="24" name="Picture 23">
            <a:extLst>
              <a:ext uri="{FF2B5EF4-FFF2-40B4-BE49-F238E27FC236}">
                <a16:creationId xmlns:a16="http://schemas.microsoft.com/office/drawing/2014/main" id="{B1975151-84E0-9920-FB23-FABA9C55FFB9}"/>
              </a:ext>
            </a:extLst>
          </p:cNvPr>
          <p:cNvPicPr>
            <a:picLocks noChangeAspect="1"/>
          </p:cNvPicPr>
          <p:nvPr/>
        </p:nvPicPr>
        <p:blipFill>
          <a:blip r:embed="rId11"/>
          <a:stretch>
            <a:fillRect/>
          </a:stretch>
        </p:blipFill>
        <p:spPr>
          <a:xfrm>
            <a:off x="95989" y="4048157"/>
            <a:ext cx="2890654" cy="3854205"/>
          </a:xfrm>
          <a:prstGeom prst="rect">
            <a:avLst/>
          </a:prstGeom>
        </p:spPr>
      </p:pic>
      <p:pic>
        <p:nvPicPr>
          <p:cNvPr id="29" name="Picture 28">
            <a:extLst>
              <a:ext uri="{FF2B5EF4-FFF2-40B4-BE49-F238E27FC236}">
                <a16:creationId xmlns:a16="http://schemas.microsoft.com/office/drawing/2014/main" id="{C8B65C5C-AC64-C04F-BE9D-A51A76FCB3D1}"/>
              </a:ext>
            </a:extLst>
          </p:cNvPr>
          <p:cNvPicPr>
            <a:picLocks noChangeAspect="1"/>
          </p:cNvPicPr>
          <p:nvPr/>
        </p:nvPicPr>
        <p:blipFill>
          <a:blip r:embed="rId12"/>
          <a:stretch>
            <a:fillRect/>
          </a:stretch>
        </p:blipFill>
        <p:spPr>
          <a:xfrm>
            <a:off x="11859682" y="3501619"/>
            <a:ext cx="2450187" cy="4355889"/>
          </a:xfrm>
          <a:prstGeom prst="rect">
            <a:avLst/>
          </a:prstGeom>
        </p:spPr>
      </p:pic>
      <p:pic>
        <p:nvPicPr>
          <p:cNvPr id="31" name="Picture 30">
            <a:extLst>
              <a:ext uri="{FF2B5EF4-FFF2-40B4-BE49-F238E27FC236}">
                <a16:creationId xmlns:a16="http://schemas.microsoft.com/office/drawing/2014/main" id="{7A2BE225-066B-0967-521E-26D62AAE5E2F}"/>
              </a:ext>
            </a:extLst>
          </p:cNvPr>
          <p:cNvPicPr>
            <a:picLocks noChangeAspect="1"/>
          </p:cNvPicPr>
          <p:nvPr/>
        </p:nvPicPr>
        <p:blipFill>
          <a:blip r:embed="rId13"/>
          <a:stretch>
            <a:fillRect/>
          </a:stretch>
        </p:blipFill>
        <p:spPr>
          <a:xfrm>
            <a:off x="3156597" y="4045791"/>
            <a:ext cx="2169321" cy="3856571"/>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3" name="Text 0"/>
          <p:cNvSpPr/>
          <p:nvPr/>
        </p:nvSpPr>
        <p:spPr>
          <a:xfrm>
            <a:off x="837724" y="2979658"/>
            <a:ext cx="6628567"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Bollard Bitts Renewal Project</a:t>
            </a:r>
            <a:endParaRPr lang="en-US" sz="3850" dirty="0"/>
          </a:p>
        </p:txBody>
      </p:sp>
      <p:sp>
        <p:nvSpPr>
          <p:cNvPr id="4" name="Text 1"/>
          <p:cNvSpPr/>
          <p:nvPr/>
        </p:nvSpPr>
        <p:spPr>
          <a:xfrm>
            <a:off x="837724" y="3909655"/>
            <a:ext cx="7468553"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Five bollard bitts with wasted top plates required complete replacement. Workshop fabricated new components using MS Plate 12mm thickness x 610mm diameter. Onboard operations involved gas cutting damaged bollard bitts and welding new fabricated units in place. All work inspected and approved by ship staff.</a:t>
            </a:r>
            <a:endParaRPr lang="en-US" sz="1600" dirty="0"/>
          </a:p>
        </p:txBody>
      </p:sp>
      <p:pic>
        <p:nvPicPr>
          <p:cNvPr id="6" name="Picture 5">
            <a:extLst>
              <a:ext uri="{FF2B5EF4-FFF2-40B4-BE49-F238E27FC236}">
                <a16:creationId xmlns:a16="http://schemas.microsoft.com/office/drawing/2014/main" id="{D92C7853-A504-4C61-B78A-776FBCC341E4}"/>
              </a:ext>
            </a:extLst>
          </p:cNvPr>
          <p:cNvPicPr>
            <a:picLocks noChangeAspect="1"/>
          </p:cNvPicPr>
          <p:nvPr/>
        </p:nvPicPr>
        <p:blipFill>
          <a:blip r:embed="rId3"/>
          <a:stretch>
            <a:fillRect/>
          </a:stretch>
        </p:blipFill>
        <p:spPr>
          <a:xfrm>
            <a:off x="11254135" y="895715"/>
            <a:ext cx="3160411" cy="4701940"/>
          </a:xfrm>
          <a:prstGeom prst="rect">
            <a:avLst/>
          </a:prstGeom>
        </p:spPr>
      </p:pic>
      <p:pic>
        <p:nvPicPr>
          <p:cNvPr id="8" name="Picture 7">
            <a:extLst>
              <a:ext uri="{FF2B5EF4-FFF2-40B4-BE49-F238E27FC236}">
                <a16:creationId xmlns:a16="http://schemas.microsoft.com/office/drawing/2014/main" id="{30F65A26-BAA9-34E3-9E1E-BE75BBCFA2F3}"/>
              </a:ext>
            </a:extLst>
          </p:cNvPr>
          <p:cNvPicPr>
            <a:picLocks noChangeAspect="1"/>
          </p:cNvPicPr>
          <p:nvPr/>
        </p:nvPicPr>
        <p:blipFill>
          <a:blip r:embed="rId4"/>
          <a:stretch>
            <a:fillRect/>
          </a:stretch>
        </p:blipFill>
        <p:spPr>
          <a:xfrm>
            <a:off x="8497816" y="966880"/>
            <a:ext cx="2564780" cy="4559609"/>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14864" y="560410"/>
            <a:ext cx="6866096"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Cargo Hold Structural Repairs</a:t>
            </a:r>
            <a:endParaRPr lang="en-US" sz="3850" dirty="0"/>
          </a:p>
        </p:txBody>
      </p:sp>
      <p:sp>
        <p:nvSpPr>
          <p:cNvPr id="3" name="Shape 1"/>
          <p:cNvSpPr/>
          <p:nvPr/>
        </p:nvSpPr>
        <p:spPr>
          <a:xfrm>
            <a:off x="837724" y="1221482"/>
            <a:ext cx="6372701" cy="1903333"/>
          </a:xfrm>
          <a:prstGeom prst="roundRect">
            <a:avLst>
              <a:gd name="adj" fmla="val 5765"/>
            </a:avLst>
          </a:prstGeom>
          <a:solidFill>
            <a:srgbClr val="FEF5E7"/>
          </a:solidFill>
          <a:ln w="22860">
            <a:solidFill>
              <a:srgbClr val="D9CDBA"/>
            </a:solidFill>
            <a:prstDash val="solid"/>
          </a:ln>
        </p:spPr>
        <p:txBody>
          <a:bodyPr/>
          <a:lstStyle/>
          <a:p>
            <a:endParaRPr lang="en-GB"/>
          </a:p>
        </p:txBody>
      </p:sp>
      <p:sp>
        <p:nvSpPr>
          <p:cNvPr id="4" name="Shape 2"/>
          <p:cNvSpPr/>
          <p:nvPr/>
        </p:nvSpPr>
        <p:spPr>
          <a:xfrm>
            <a:off x="814864" y="1221482"/>
            <a:ext cx="91440" cy="1903333"/>
          </a:xfrm>
          <a:prstGeom prst="roundRect">
            <a:avLst>
              <a:gd name="adj" fmla="val 34360"/>
            </a:avLst>
          </a:prstGeom>
          <a:solidFill>
            <a:srgbClr val="38512F"/>
          </a:solidFill>
          <a:ln/>
        </p:spPr>
        <p:txBody>
          <a:bodyPr/>
          <a:lstStyle/>
          <a:p>
            <a:endParaRPr lang="en-GB"/>
          </a:p>
        </p:txBody>
      </p:sp>
      <p:sp>
        <p:nvSpPr>
          <p:cNvPr id="5" name="Text 3"/>
          <p:cNvSpPr/>
          <p:nvPr/>
        </p:nvSpPr>
        <p:spPr>
          <a:xfrm>
            <a:off x="1138595" y="1453773"/>
            <a:ext cx="2650450"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Stiffener Plate Renewal</a:t>
            </a:r>
            <a:endParaRPr lang="en-US" sz="1900" dirty="0"/>
          </a:p>
        </p:txBody>
      </p:sp>
      <p:sp>
        <p:nvSpPr>
          <p:cNvPr id="6" name="Text 4"/>
          <p:cNvSpPr/>
          <p:nvPr/>
        </p:nvSpPr>
        <p:spPr>
          <a:xfrm>
            <a:off x="1104304" y="1814945"/>
            <a:ext cx="5839539"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Port and starboard wasted stiffener plates cropped and renewed at various locations using 12mm thick x 600mm x 125mm plate</a:t>
            </a:r>
            <a:endParaRPr lang="en-US" sz="1600" dirty="0"/>
          </a:p>
        </p:txBody>
      </p:sp>
      <p:sp>
        <p:nvSpPr>
          <p:cNvPr id="7" name="Shape 5"/>
          <p:cNvSpPr/>
          <p:nvPr/>
        </p:nvSpPr>
        <p:spPr>
          <a:xfrm>
            <a:off x="7408425" y="1221482"/>
            <a:ext cx="6372820" cy="1903333"/>
          </a:xfrm>
          <a:prstGeom prst="roundRect">
            <a:avLst>
              <a:gd name="adj" fmla="val 5765"/>
            </a:avLst>
          </a:prstGeom>
          <a:solidFill>
            <a:srgbClr val="FEF5E7"/>
          </a:solidFill>
          <a:ln w="22860">
            <a:solidFill>
              <a:srgbClr val="D9CDBA"/>
            </a:solidFill>
            <a:prstDash val="solid"/>
          </a:ln>
        </p:spPr>
        <p:txBody>
          <a:bodyPr/>
          <a:lstStyle/>
          <a:p>
            <a:endParaRPr lang="en-GB"/>
          </a:p>
        </p:txBody>
      </p:sp>
      <p:sp>
        <p:nvSpPr>
          <p:cNvPr id="8" name="Shape 6"/>
          <p:cNvSpPr/>
          <p:nvPr/>
        </p:nvSpPr>
        <p:spPr>
          <a:xfrm>
            <a:off x="7385565" y="1221482"/>
            <a:ext cx="91440" cy="1903333"/>
          </a:xfrm>
          <a:prstGeom prst="roundRect">
            <a:avLst>
              <a:gd name="adj" fmla="val 34360"/>
            </a:avLst>
          </a:prstGeom>
          <a:solidFill>
            <a:srgbClr val="38512F"/>
          </a:solidFill>
          <a:ln/>
        </p:spPr>
        <p:txBody>
          <a:bodyPr/>
          <a:lstStyle/>
          <a:p>
            <a:endParaRPr lang="en-GB"/>
          </a:p>
        </p:txBody>
      </p:sp>
      <p:sp>
        <p:nvSpPr>
          <p:cNvPr id="9" name="Text 7"/>
          <p:cNvSpPr/>
          <p:nvPr/>
        </p:nvSpPr>
        <p:spPr>
          <a:xfrm>
            <a:off x="7720727" y="1453773"/>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Seal Coaming Plate</a:t>
            </a:r>
            <a:endParaRPr lang="en-US" sz="1900" dirty="0"/>
          </a:p>
        </p:txBody>
      </p:sp>
      <p:sp>
        <p:nvSpPr>
          <p:cNvPr id="10" name="Text 8"/>
          <p:cNvSpPr/>
          <p:nvPr/>
        </p:nvSpPr>
        <p:spPr>
          <a:xfrm>
            <a:off x="7709296" y="1887399"/>
            <a:ext cx="5839658"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No. 1 cargo hold seal coaming plate and compression bar completely renewed after extensive gouging. Total length: 7,250mm using 12mm thick x 40mm material</a:t>
            </a:r>
            <a:endParaRPr lang="en-US" sz="1600" dirty="0"/>
          </a:p>
        </p:txBody>
      </p:sp>
      <p:pic>
        <p:nvPicPr>
          <p:cNvPr id="12" name="Picture 11">
            <a:extLst>
              <a:ext uri="{FF2B5EF4-FFF2-40B4-BE49-F238E27FC236}">
                <a16:creationId xmlns:a16="http://schemas.microsoft.com/office/drawing/2014/main" id="{BBF37AD4-39D9-A8DA-F661-13B5611E5741}"/>
              </a:ext>
            </a:extLst>
          </p:cNvPr>
          <p:cNvPicPr>
            <a:picLocks noChangeAspect="1"/>
          </p:cNvPicPr>
          <p:nvPr/>
        </p:nvPicPr>
        <p:blipFill>
          <a:blip r:embed="rId3"/>
          <a:stretch>
            <a:fillRect/>
          </a:stretch>
        </p:blipFill>
        <p:spPr>
          <a:xfrm>
            <a:off x="11575724" y="3257666"/>
            <a:ext cx="2597698" cy="4618130"/>
          </a:xfrm>
          <a:prstGeom prst="rect">
            <a:avLst/>
          </a:prstGeom>
        </p:spPr>
      </p:pic>
      <p:pic>
        <p:nvPicPr>
          <p:cNvPr id="14" name="Picture 13">
            <a:extLst>
              <a:ext uri="{FF2B5EF4-FFF2-40B4-BE49-F238E27FC236}">
                <a16:creationId xmlns:a16="http://schemas.microsoft.com/office/drawing/2014/main" id="{6E85DC79-A512-A611-13BB-9DFEED830C8F}"/>
              </a:ext>
            </a:extLst>
          </p:cNvPr>
          <p:cNvPicPr>
            <a:picLocks noChangeAspect="1"/>
          </p:cNvPicPr>
          <p:nvPr/>
        </p:nvPicPr>
        <p:blipFill>
          <a:blip r:embed="rId4"/>
          <a:stretch>
            <a:fillRect/>
          </a:stretch>
        </p:blipFill>
        <p:spPr>
          <a:xfrm>
            <a:off x="8730870" y="3250426"/>
            <a:ext cx="2597698" cy="4618130"/>
          </a:xfrm>
          <a:prstGeom prst="rect">
            <a:avLst/>
          </a:prstGeom>
        </p:spPr>
      </p:pic>
      <p:pic>
        <p:nvPicPr>
          <p:cNvPr id="13" name="Picture 12">
            <a:extLst>
              <a:ext uri="{FF2B5EF4-FFF2-40B4-BE49-F238E27FC236}">
                <a16:creationId xmlns:a16="http://schemas.microsoft.com/office/drawing/2014/main" id="{5B2014E1-5289-8B4B-1140-70AE4451DABC}"/>
              </a:ext>
            </a:extLst>
          </p:cNvPr>
          <p:cNvPicPr>
            <a:picLocks noChangeAspect="1"/>
          </p:cNvPicPr>
          <p:nvPr/>
        </p:nvPicPr>
        <p:blipFill>
          <a:blip r:embed="rId5"/>
          <a:stretch>
            <a:fillRect/>
          </a:stretch>
        </p:blipFill>
        <p:spPr>
          <a:xfrm>
            <a:off x="5791572" y="3257666"/>
            <a:ext cx="2597698" cy="4618130"/>
          </a:xfrm>
          <a:prstGeom prst="rect">
            <a:avLst/>
          </a:prstGeom>
        </p:spPr>
      </p:pic>
      <p:pic>
        <p:nvPicPr>
          <p:cNvPr id="16" name="Picture 15">
            <a:extLst>
              <a:ext uri="{FF2B5EF4-FFF2-40B4-BE49-F238E27FC236}">
                <a16:creationId xmlns:a16="http://schemas.microsoft.com/office/drawing/2014/main" id="{B06198A2-DFAB-ED22-198D-790EE89416F7}"/>
              </a:ext>
            </a:extLst>
          </p:cNvPr>
          <p:cNvPicPr>
            <a:picLocks noChangeAspect="1"/>
          </p:cNvPicPr>
          <p:nvPr/>
        </p:nvPicPr>
        <p:blipFill>
          <a:blip r:embed="rId6"/>
          <a:stretch>
            <a:fillRect/>
          </a:stretch>
        </p:blipFill>
        <p:spPr>
          <a:xfrm>
            <a:off x="196201" y="3257666"/>
            <a:ext cx="2597699" cy="4618132"/>
          </a:xfrm>
          <a:prstGeom prst="rect">
            <a:avLst/>
          </a:prstGeom>
        </p:spPr>
      </p:pic>
      <p:pic>
        <p:nvPicPr>
          <p:cNvPr id="18" name="Picture 17">
            <a:extLst>
              <a:ext uri="{FF2B5EF4-FFF2-40B4-BE49-F238E27FC236}">
                <a16:creationId xmlns:a16="http://schemas.microsoft.com/office/drawing/2014/main" id="{266823D6-4B8A-8CBC-0A86-E25A35C9079C}"/>
              </a:ext>
            </a:extLst>
          </p:cNvPr>
          <p:cNvPicPr>
            <a:picLocks noChangeAspect="1"/>
          </p:cNvPicPr>
          <p:nvPr/>
        </p:nvPicPr>
        <p:blipFill>
          <a:blip r:embed="rId7"/>
          <a:stretch>
            <a:fillRect/>
          </a:stretch>
        </p:blipFill>
        <p:spPr>
          <a:xfrm>
            <a:off x="2950790" y="3257666"/>
            <a:ext cx="2597699" cy="461813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3" name="Text 0"/>
          <p:cNvSpPr/>
          <p:nvPr/>
        </p:nvSpPr>
        <p:spPr>
          <a:xfrm>
            <a:off x="6320314" y="573286"/>
            <a:ext cx="7476173" cy="1226344"/>
          </a:xfrm>
          <a:prstGeom prst="rect">
            <a:avLst/>
          </a:prstGeom>
          <a:noFill/>
          <a:ln/>
        </p:spPr>
        <p:txBody>
          <a:bodyPr wrap="square" lIns="0" tIns="0" rIns="0" bIns="0" rtlCol="0" anchor="t"/>
          <a:lstStyle/>
          <a:p>
            <a:pPr marL="0" indent="0" algn="l">
              <a:lnSpc>
                <a:spcPts val="4800"/>
              </a:lnSpc>
              <a:buNone/>
            </a:pPr>
            <a:r>
              <a:rPr lang="en-US" sz="3850" dirty="0">
                <a:solidFill>
                  <a:srgbClr val="38512F"/>
                </a:solidFill>
                <a:latin typeface="Lora" pitchFamily="34" charset="0"/>
                <a:ea typeface="Lora" pitchFamily="34" charset="-122"/>
                <a:cs typeface="Lora" pitchFamily="34" charset="-120"/>
              </a:rPr>
              <a:t>Extended Side Shell Painting Coverage</a:t>
            </a:r>
            <a:endParaRPr lang="en-US" sz="3850" dirty="0"/>
          </a:p>
        </p:txBody>
      </p:sp>
      <p:sp>
        <p:nvSpPr>
          <p:cNvPr id="4" name="Text 1"/>
          <p:cNvSpPr/>
          <p:nvPr/>
        </p:nvSpPr>
        <p:spPr>
          <a:xfrm>
            <a:off x="6320314" y="2112288"/>
            <a:ext cx="7476173" cy="1000482"/>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Comprehensive painting operations above load line to deck level covering ship's full dimensions of 148.3 meters length by 22.9 meters breadth. Blue color applied throughout all completed sections.</a:t>
            </a:r>
            <a:endParaRPr lang="en-US" sz="1600" dirty="0"/>
          </a:p>
        </p:txBody>
      </p:sp>
      <p:sp>
        <p:nvSpPr>
          <p:cNvPr id="5" name="Shape 2"/>
          <p:cNvSpPr/>
          <p:nvPr/>
        </p:nvSpPr>
        <p:spPr>
          <a:xfrm>
            <a:off x="6320314" y="3458111"/>
            <a:ext cx="104180" cy="104180"/>
          </a:xfrm>
          <a:prstGeom prst="roundRect">
            <a:avLst>
              <a:gd name="adj" fmla="val 438856"/>
            </a:avLst>
          </a:prstGeom>
          <a:solidFill>
            <a:srgbClr val="38512F"/>
          </a:solidFill>
          <a:ln/>
        </p:spPr>
        <p:txBody>
          <a:bodyPr/>
          <a:lstStyle/>
          <a:p>
            <a:endParaRPr lang="en-GB"/>
          </a:p>
        </p:txBody>
      </p:sp>
      <p:sp>
        <p:nvSpPr>
          <p:cNvPr id="6" name="Text 3"/>
          <p:cNvSpPr/>
          <p:nvPr/>
        </p:nvSpPr>
        <p:spPr>
          <a:xfrm>
            <a:off x="6632972" y="3347323"/>
            <a:ext cx="2696408" cy="306586"/>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Forward Starboard Side</a:t>
            </a:r>
            <a:endParaRPr lang="en-US" sz="1900" dirty="0"/>
          </a:p>
        </p:txBody>
      </p:sp>
      <p:sp>
        <p:nvSpPr>
          <p:cNvPr id="7" name="Text 4"/>
          <p:cNvSpPr/>
          <p:nvPr/>
        </p:nvSpPr>
        <p:spPr>
          <a:xfrm>
            <a:off x="6632972" y="3778925"/>
            <a:ext cx="7163514" cy="333494"/>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From cargo hold no. 2 to anchor hawse and spurling pipe exterior</a:t>
            </a:r>
            <a:endParaRPr lang="en-US" sz="1600" dirty="0"/>
          </a:p>
        </p:txBody>
      </p:sp>
      <p:sp>
        <p:nvSpPr>
          <p:cNvPr id="8" name="Shape 5"/>
          <p:cNvSpPr/>
          <p:nvPr/>
        </p:nvSpPr>
        <p:spPr>
          <a:xfrm>
            <a:off x="6320314" y="4640163"/>
            <a:ext cx="104180" cy="104180"/>
          </a:xfrm>
          <a:prstGeom prst="roundRect">
            <a:avLst>
              <a:gd name="adj" fmla="val 438856"/>
            </a:avLst>
          </a:prstGeom>
          <a:solidFill>
            <a:srgbClr val="38512F"/>
          </a:solidFill>
          <a:ln/>
        </p:spPr>
        <p:txBody>
          <a:bodyPr/>
          <a:lstStyle/>
          <a:p>
            <a:endParaRPr lang="en-GB"/>
          </a:p>
        </p:txBody>
      </p:sp>
      <p:sp>
        <p:nvSpPr>
          <p:cNvPr id="9" name="Text 6"/>
          <p:cNvSpPr/>
          <p:nvPr/>
        </p:nvSpPr>
        <p:spPr>
          <a:xfrm>
            <a:off x="6632972" y="4529376"/>
            <a:ext cx="2519005" cy="306586"/>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Forward Bulwark Area</a:t>
            </a:r>
            <a:endParaRPr lang="en-US" sz="1900" dirty="0"/>
          </a:p>
        </p:txBody>
      </p:sp>
      <p:sp>
        <p:nvSpPr>
          <p:cNvPr id="10" name="Text 7"/>
          <p:cNvSpPr/>
          <p:nvPr/>
        </p:nvSpPr>
        <p:spPr>
          <a:xfrm>
            <a:off x="6632972" y="4960977"/>
            <a:ext cx="7163514" cy="333494"/>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Starboard to port side extending to cargo hold no. 2</a:t>
            </a:r>
            <a:endParaRPr lang="en-US" sz="1600" dirty="0"/>
          </a:p>
        </p:txBody>
      </p:sp>
      <p:sp>
        <p:nvSpPr>
          <p:cNvPr id="11" name="Shape 8"/>
          <p:cNvSpPr/>
          <p:nvPr/>
        </p:nvSpPr>
        <p:spPr>
          <a:xfrm>
            <a:off x="6320314" y="5822216"/>
            <a:ext cx="104180" cy="104180"/>
          </a:xfrm>
          <a:prstGeom prst="roundRect">
            <a:avLst>
              <a:gd name="adj" fmla="val 438856"/>
            </a:avLst>
          </a:prstGeom>
          <a:solidFill>
            <a:srgbClr val="38512F"/>
          </a:solidFill>
          <a:ln/>
        </p:spPr>
        <p:txBody>
          <a:bodyPr/>
          <a:lstStyle/>
          <a:p>
            <a:endParaRPr lang="en-GB"/>
          </a:p>
        </p:txBody>
      </p:sp>
      <p:sp>
        <p:nvSpPr>
          <p:cNvPr id="12" name="Text 9"/>
          <p:cNvSpPr/>
          <p:nvPr/>
        </p:nvSpPr>
        <p:spPr>
          <a:xfrm>
            <a:off x="6632972" y="5711428"/>
            <a:ext cx="2452807" cy="306586"/>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Aft Transom Area</a:t>
            </a:r>
            <a:endParaRPr lang="en-US" sz="1900" dirty="0"/>
          </a:p>
        </p:txBody>
      </p:sp>
      <p:sp>
        <p:nvSpPr>
          <p:cNvPr id="13" name="Text 10"/>
          <p:cNvSpPr/>
          <p:nvPr/>
        </p:nvSpPr>
        <p:spPr>
          <a:xfrm>
            <a:off x="6632972" y="6143030"/>
            <a:ext cx="7163514" cy="333494"/>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area above sloping plate</a:t>
            </a:r>
            <a:endParaRPr lang="en-US" sz="1600" dirty="0"/>
          </a:p>
        </p:txBody>
      </p:sp>
      <p:sp>
        <p:nvSpPr>
          <p:cNvPr id="14" name="Shape 11"/>
          <p:cNvSpPr/>
          <p:nvPr/>
        </p:nvSpPr>
        <p:spPr>
          <a:xfrm>
            <a:off x="6320314" y="7004268"/>
            <a:ext cx="104180" cy="104180"/>
          </a:xfrm>
          <a:prstGeom prst="roundRect">
            <a:avLst>
              <a:gd name="adj" fmla="val 438856"/>
            </a:avLst>
          </a:prstGeom>
          <a:solidFill>
            <a:srgbClr val="38512F"/>
          </a:solidFill>
          <a:ln/>
        </p:spPr>
        <p:txBody>
          <a:bodyPr/>
          <a:lstStyle/>
          <a:p>
            <a:endParaRPr lang="en-GB"/>
          </a:p>
        </p:txBody>
      </p:sp>
      <p:sp>
        <p:nvSpPr>
          <p:cNvPr id="15" name="Text 12"/>
          <p:cNvSpPr/>
          <p:nvPr/>
        </p:nvSpPr>
        <p:spPr>
          <a:xfrm>
            <a:off x="6632972" y="6893481"/>
            <a:ext cx="2819757" cy="306586"/>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Aft Port Accommodation</a:t>
            </a:r>
            <a:endParaRPr lang="en-US" sz="1900" dirty="0"/>
          </a:p>
        </p:txBody>
      </p:sp>
      <p:sp>
        <p:nvSpPr>
          <p:cNvPr id="16" name="Text 13"/>
          <p:cNvSpPr/>
          <p:nvPr/>
        </p:nvSpPr>
        <p:spPr>
          <a:xfrm>
            <a:off x="6632972" y="7325082"/>
            <a:ext cx="7163514" cy="333494"/>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Bulwark area fully treated</a:t>
            </a:r>
            <a:endParaRPr lang="en-US" sz="1600" dirty="0"/>
          </a:p>
        </p:txBody>
      </p:sp>
      <p:pic>
        <p:nvPicPr>
          <p:cNvPr id="18" name="Picture 17">
            <a:extLst>
              <a:ext uri="{FF2B5EF4-FFF2-40B4-BE49-F238E27FC236}">
                <a16:creationId xmlns:a16="http://schemas.microsoft.com/office/drawing/2014/main" id="{562A4B18-CAE2-C8EE-11FD-A56637E5E7EB}"/>
              </a:ext>
            </a:extLst>
          </p:cNvPr>
          <p:cNvPicPr>
            <a:picLocks noChangeAspect="1"/>
          </p:cNvPicPr>
          <p:nvPr/>
        </p:nvPicPr>
        <p:blipFill>
          <a:blip r:embed="rId3"/>
          <a:stretch>
            <a:fillRect/>
          </a:stretch>
        </p:blipFill>
        <p:spPr>
          <a:xfrm>
            <a:off x="0" y="78104"/>
            <a:ext cx="5988205" cy="798427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89046" y="438745"/>
            <a:ext cx="1189315" cy="299680"/>
          </a:xfrm>
          <a:prstGeom prst="roundRect">
            <a:avLst>
              <a:gd name="adj" fmla="val 6387"/>
            </a:avLst>
          </a:prstGeom>
          <a:solidFill>
            <a:srgbClr val="E2ECDF"/>
          </a:solidFill>
          <a:ln/>
        </p:spPr>
        <p:txBody>
          <a:bodyPr/>
          <a:lstStyle/>
          <a:p>
            <a:endParaRPr lang="en-GB"/>
          </a:p>
        </p:txBody>
      </p:sp>
      <p:sp>
        <p:nvSpPr>
          <p:cNvPr id="3" name="Text 1"/>
          <p:cNvSpPr/>
          <p:nvPr/>
        </p:nvSpPr>
        <p:spPr>
          <a:xfrm>
            <a:off x="1984653" y="486489"/>
            <a:ext cx="998101" cy="204192"/>
          </a:xfrm>
          <a:prstGeom prst="rect">
            <a:avLst/>
          </a:prstGeom>
          <a:noFill/>
          <a:ln/>
        </p:spPr>
        <p:txBody>
          <a:bodyPr wrap="none" lIns="0" tIns="0" rIns="0" bIns="0" rtlCol="0" anchor="t"/>
          <a:lstStyle/>
          <a:p>
            <a:pPr marL="0" indent="0" algn="l">
              <a:lnSpc>
                <a:spcPts val="1600"/>
              </a:lnSpc>
              <a:buNone/>
            </a:pPr>
            <a:r>
              <a:rPr lang="en-US" sz="1000" dirty="0">
                <a:solidFill>
                  <a:srgbClr val="3A3630"/>
                </a:solidFill>
                <a:latin typeface="Source Sans 3" pitchFamily="34" charset="0"/>
                <a:ea typeface="Source Sans 3" pitchFamily="34" charset="-122"/>
                <a:cs typeface="Source Sans 3" pitchFamily="34" charset="-120"/>
              </a:rPr>
              <a:t>JANUARY 1-3, 2026</a:t>
            </a:r>
            <a:endParaRPr lang="en-US" sz="1000" dirty="0"/>
          </a:p>
        </p:txBody>
      </p:sp>
      <p:sp>
        <p:nvSpPr>
          <p:cNvPr id="4" name="Text 2"/>
          <p:cNvSpPr/>
          <p:nvPr/>
        </p:nvSpPr>
        <p:spPr>
          <a:xfrm>
            <a:off x="1889046" y="802124"/>
            <a:ext cx="6074450" cy="469106"/>
          </a:xfrm>
          <a:prstGeom prst="rect">
            <a:avLst/>
          </a:prstGeom>
          <a:noFill/>
          <a:ln/>
        </p:spPr>
        <p:txBody>
          <a:bodyPr wrap="none" lIns="0" tIns="0" rIns="0" bIns="0" rtlCol="0" anchor="t"/>
          <a:lstStyle/>
          <a:p>
            <a:pPr marL="0" indent="0" algn="l">
              <a:lnSpc>
                <a:spcPts val="3650"/>
              </a:lnSpc>
              <a:buNone/>
            </a:pPr>
            <a:r>
              <a:rPr lang="en-US" sz="2950" dirty="0">
                <a:solidFill>
                  <a:srgbClr val="38512F"/>
                </a:solidFill>
                <a:latin typeface="Lora" pitchFamily="34" charset="0"/>
                <a:ea typeface="Lora" pitchFamily="34" charset="-122"/>
                <a:cs typeface="Lora" pitchFamily="34" charset="-120"/>
              </a:rPr>
              <a:t>New Year Maintenance Operations</a:t>
            </a:r>
            <a:endParaRPr lang="en-US" sz="2950" dirty="0"/>
          </a:p>
        </p:txBody>
      </p:sp>
      <p:sp>
        <p:nvSpPr>
          <p:cNvPr id="5" name="Text 3"/>
          <p:cNvSpPr/>
          <p:nvPr/>
        </p:nvSpPr>
        <p:spPr>
          <a:xfrm>
            <a:off x="1889046" y="1510427"/>
            <a:ext cx="10852190" cy="510540"/>
          </a:xfrm>
          <a:prstGeom prst="rect">
            <a:avLst/>
          </a:prstGeom>
          <a:noFill/>
          <a:ln/>
        </p:spPr>
        <p:txBody>
          <a:bodyPr wrap="square" lIns="0" tIns="0" rIns="0" bIns="0" rtlCol="0" anchor="t"/>
          <a:lstStyle/>
          <a:p>
            <a:pPr marL="0" indent="0" algn="l">
              <a:lnSpc>
                <a:spcPts val="2000"/>
              </a:lnSpc>
              <a:buNone/>
            </a:pPr>
            <a:r>
              <a:rPr lang="en-US" sz="1250" dirty="0">
                <a:solidFill>
                  <a:srgbClr val="3A3630"/>
                </a:solidFill>
                <a:latin typeface="Source Sans 3" pitchFamily="34" charset="0"/>
                <a:ea typeface="Source Sans 3" pitchFamily="34" charset="-122"/>
                <a:cs typeface="Source Sans 3" pitchFamily="34" charset="-120"/>
              </a:rPr>
              <a:t>De-rusting and painting operations focused on upper deck forward and accommodation block areas. All work performed using ship-supplied paints with comprehensive surface preparation.</a:t>
            </a:r>
            <a:endParaRPr lang="en-US" sz="1250" dirty="0"/>
          </a:p>
        </p:txBody>
      </p:sp>
      <p:sp>
        <p:nvSpPr>
          <p:cNvPr id="6" name="Text 4"/>
          <p:cNvSpPr/>
          <p:nvPr/>
        </p:nvSpPr>
        <p:spPr>
          <a:xfrm>
            <a:off x="1889046" y="2359819"/>
            <a:ext cx="1876544" cy="234553"/>
          </a:xfrm>
          <a:prstGeom prst="rect">
            <a:avLst/>
          </a:prstGeom>
          <a:noFill/>
          <a:ln/>
        </p:spPr>
        <p:txBody>
          <a:bodyPr wrap="none" lIns="0" tIns="0" rIns="0" bIns="0" rtlCol="0" anchor="t"/>
          <a:lstStyle/>
          <a:p>
            <a:pPr marL="0" indent="0" algn="l">
              <a:lnSpc>
                <a:spcPts val="1800"/>
              </a:lnSpc>
              <a:buNone/>
            </a:pPr>
            <a:r>
              <a:rPr lang="en-US" sz="1450" dirty="0">
                <a:solidFill>
                  <a:srgbClr val="38512F"/>
                </a:solidFill>
                <a:latin typeface="Lora" pitchFamily="34" charset="0"/>
                <a:ea typeface="Lora" pitchFamily="34" charset="-122"/>
                <a:cs typeface="Lora" pitchFamily="34" charset="-120"/>
              </a:rPr>
              <a:t>Areas Completed</a:t>
            </a:r>
            <a:endParaRPr lang="en-US" sz="1450" dirty="0"/>
          </a:p>
        </p:txBody>
      </p:sp>
      <p:sp>
        <p:nvSpPr>
          <p:cNvPr id="7" name="Text 5"/>
          <p:cNvSpPr/>
          <p:nvPr/>
        </p:nvSpPr>
        <p:spPr>
          <a:xfrm>
            <a:off x="1889046" y="2753797"/>
            <a:ext cx="5231487" cy="255270"/>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A3630"/>
                </a:solidFill>
                <a:latin typeface="Source Sans 3" pitchFamily="34" charset="0"/>
                <a:ea typeface="Source Sans 3" pitchFamily="34" charset="-122"/>
                <a:cs typeface="Source Sans 3" pitchFamily="34" charset="-120"/>
              </a:rPr>
              <a:t>No. 1 Crane cross deck area (port and starboard)</a:t>
            </a:r>
            <a:endParaRPr lang="en-US" sz="1250" dirty="0"/>
          </a:p>
        </p:txBody>
      </p:sp>
      <p:sp>
        <p:nvSpPr>
          <p:cNvPr id="8" name="Text 6"/>
          <p:cNvSpPr/>
          <p:nvPr/>
        </p:nvSpPr>
        <p:spPr>
          <a:xfrm>
            <a:off x="1889046" y="3064788"/>
            <a:ext cx="5231487" cy="255270"/>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A3630"/>
                </a:solidFill>
                <a:latin typeface="Source Sans 3" pitchFamily="34" charset="0"/>
                <a:ea typeface="Source Sans 3" pitchFamily="34" charset="-122"/>
                <a:cs typeface="Source Sans 3" pitchFamily="34" charset="-120"/>
              </a:rPr>
              <a:t>Forward forecastle deck port side</a:t>
            </a:r>
            <a:endParaRPr lang="en-US" sz="1250" dirty="0"/>
          </a:p>
        </p:txBody>
      </p:sp>
      <p:sp>
        <p:nvSpPr>
          <p:cNvPr id="9" name="Text 7"/>
          <p:cNvSpPr/>
          <p:nvPr/>
        </p:nvSpPr>
        <p:spPr>
          <a:xfrm>
            <a:off x="1889046" y="3375779"/>
            <a:ext cx="5231487" cy="255270"/>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A3630"/>
                </a:solidFill>
                <a:latin typeface="Source Sans 3" pitchFamily="34" charset="0"/>
                <a:ea typeface="Source Sans 3" pitchFamily="34" charset="-122"/>
                <a:cs typeface="Source Sans 3" pitchFamily="34" charset="-120"/>
              </a:rPr>
              <a:t>Hatch cover stiffeners</a:t>
            </a:r>
            <a:endParaRPr lang="en-US" sz="1250" dirty="0"/>
          </a:p>
        </p:txBody>
      </p:sp>
      <p:sp>
        <p:nvSpPr>
          <p:cNvPr id="10" name="Text 8"/>
          <p:cNvSpPr/>
          <p:nvPr/>
        </p:nvSpPr>
        <p:spPr>
          <a:xfrm>
            <a:off x="1889046" y="3686770"/>
            <a:ext cx="5231487" cy="255270"/>
          </a:xfrm>
          <a:prstGeom prst="rect">
            <a:avLst/>
          </a:prstGeom>
          <a:noFill/>
          <a:ln/>
        </p:spPr>
        <p:txBody>
          <a:bodyPr wrap="none" lIns="0" tIns="0" rIns="0" bIns="0" rtlCol="0" anchor="t"/>
          <a:lstStyle/>
          <a:p>
            <a:pPr marL="342900" indent="-342900" algn="l">
              <a:lnSpc>
                <a:spcPts val="2000"/>
              </a:lnSpc>
              <a:buSzPct val="100000"/>
              <a:buChar char="•"/>
            </a:pPr>
            <a:r>
              <a:rPr lang="en-US" sz="1250" dirty="0">
                <a:solidFill>
                  <a:srgbClr val="3A3630"/>
                </a:solidFill>
                <a:latin typeface="Source Sans 3" pitchFamily="34" charset="0"/>
                <a:ea typeface="Source Sans 3" pitchFamily="34" charset="-122"/>
                <a:cs typeface="Source Sans 3" pitchFamily="34" charset="-120"/>
              </a:rPr>
              <a:t>Complete treatment to cargo hold no. 2</a:t>
            </a:r>
            <a:endParaRPr lang="en-US" sz="1250" dirty="0"/>
          </a:p>
        </p:txBody>
      </p:sp>
      <p:pic>
        <p:nvPicPr>
          <p:cNvPr id="15" name="Picture 14">
            <a:extLst>
              <a:ext uri="{FF2B5EF4-FFF2-40B4-BE49-F238E27FC236}">
                <a16:creationId xmlns:a16="http://schemas.microsoft.com/office/drawing/2014/main" id="{BC1D5267-97EB-2D8A-FD91-647BD1FBEAD7}"/>
              </a:ext>
            </a:extLst>
          </p:cNvPr>
          <p:cNvPicPr>
            <a:picLocks noChangeAspect="1"/>
          </p:cNvPicPr>
          <p:nvPr/>
        </p:nvPicPr>
        <p:blipFill>
          <a:blip r:embed="rId3"/>
          <a:stretch>
            <a:fillRect/>
          </a:stretch>
        </p:blipFill>
        <p:spPr>
          <a:xfrm>
            <a:off x="5817323" y="1900572"/>
            <a:ext cx="3385092" cy="6017941"/>
          </a:xfrm>
          <a:prstGeom prst="rect">
            <a:avLst/>
          </a:prstGeom>
        </p:spPr>
      </p:pic>
      <p:pic>
        <p:nvPicPr>
          <p:cNvPr id="16" name="Picture 15">
            <a:extLst>
              <a:ext uri="{FF2B5EF4-FFF2-40B4-BE49-F238E27FC236}">
                <a16:creationId xmlns:a16="http://schemas.microsoft.com/office/drawing/2014/main" id="{0F7C9ABB-F6A0-991A-D5F5-BEE912B4B68D}"/>
              </a:ext>
            </a:extLst>
          </p:cNvPr>
          <p:cNvPicPr>
            <a:picLocks noChangeAspect="1"/>
          </p:cNvPicPr>
          <p:nvPr/>
        </p:nvPicPr>
        <p:blipFill>
          <a:blip r:embed="rId4"/>
          <a:stretch>
            <a:fillRect/>
          </a:stretch>
        </p:blipFill>
        <p:spPr>
          <a:xfrm>
            <a:off x="10013417" y="1900572"/>
            <a:ext cx="4513456" cy="6017941"/>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3" name="Shape 0"/>
          <p:cNvSpPr/>
          <p:nvPr/>
        </p:nvSpPr>
        <p:spPr>
          <a:xfrm>
            <a:off x="729159" y="499914"/>
            <a:ext cx="1729026" cy="393502"/>
          </a:xfrm>
          <a:prstGeom prst="roundRect">
            <a:avLst>
              <a:gd name="adj" fmla="val 6388"/>
            </a:avLst>
          </a:prstGeom>
          <a:solidFill>
            <a:srgbClr val="E2ECDF"/>
          </a:solidFill>
          <a:ln/>
        </p:spPr>
        <p:txBody>
          <a:bodyPr/>
          <a:lstStyle/>
          <a:p>
            <a:endParaRPr lang="en-GB"/>
          </a:p>
        </p:txBody>
      </p:sp>
      <p:sp>
        <p:nvSpPr>
          <p:cNvPr id="4" name="Text 1"/>
          <p:cNvSpPr/>
          <p:nvPr/>
        </p:nvSpPr>
        <p:spPr>
          <a:xfrm>
            <a:off x="837724" y="590061"/>
            <a:ext cx="1477804" cy="268010"/>
          </a:xfrm>
          <a:prstGeom prst="rect">
            <a:avLst/>
          </a:prstGeom>
          <a:noFill/>
          <a:ln/>
        </p:spPr>
        <p:txBody>
          <a:bodyPr wrap="none" lIns="0" tIns="0" rIns="0" bIns="0" rtlCol="0" anchor="t"/>
          <a:lstStyle/>
          <a:p>
            <a:pPr marL="0" indent="0" algn="l">
              <a:lnSpc>
                <a:spcPts val="2100"/>
              </a:lnSpc>
              <a:buNone/>
            </a:pPr>
            <a:r>
              <a:rPr lang="en-US" sz="1300" dirty="0">
                <a:solidFill>
                  <a:srgbClr val="3A3630"/>
                </a:solidFill>
                <a:latin typeface="Source Sans 3" pitchFamily="34" charset="0"/>
                <a:ea typeface="Source Sans 3" pitchFamily="34" charset="-122"/>
                <a:cs typeface="Source Sans 3" pitchFamily="34" charset="-120"/>
              </a:rPr>
              <a:t>JANUARY 13-14, 2026</a:t>
            </a:r>
            <a:endParaRPr lang="en-US" sz="1300" dirty="0"/>
          </a:p>
        </p:txBody>
      </p:sp>
      <p:sp>
        <p:nvSpPr>
          <p:cNvPr id="5" name="Text 2"/>
          <p:cNvSpPr/>
          <p:nvPr/>
        </p:nvSpPr>
        <p:spPr>
          <a:xfrm>
            <a:off x="729159" y="1187883"/>
            <a:ext cx="6577370"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Ship's Name Painting Project</a:t>
            </a:r>
            <a:endParaRPr lang="en-US" sz="3850" dirty="0"/>
          </a:p>
        </p:txBody>
      </p:sp>
      <p:sp>
        <p:nvSpPr>
          <p:cNvPr id="6" name="Text 3"/>
          <p:cNvSpPr/>
          <p:nvPr/>
        </p:nvSpPr>
        <p:spPr>
          <a:xfrm>
            <a:off x="729159" y="2098516"/>
            <a:ext cx="7468553"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Professional ship's name painting executed using stencil sticker method with staging for safe access. Forward port side ship's name painting completed during this period. Balance of work scheduled for completion during next port call.</a:t>
            </a:r>
            <a:endParaRPr lang="en-US" sz="1600" dirty="0"/>
          </a:p>
        </p:txBody>
      </p:sp>
      <p:pic>
        <p:nvPicPr>
          <p:cNvPr id="8" name="Picture 7">
            <a:extLst>
              <a:ext uri="{FF2B5EF4-FFF2-40B4-BE49-F238E27FC236}">
                <a16:creationId xmlns:a16="http://schemas.microsoft.com/office/drawing/2014/main" id="{7DFA2016-B91F-332E-FC79-799583B921AC}"/>
              </a:ext>
            </a:extLst>
          </p:cNvPr>
          <p:cNvPicPr>
            <a:picLocks noChangeAspect="1"/>
          </p:cNvPicPr>
          <p:nvPr/>
        </p:nvPicPr>
        <p:blipFill>
          <a:blip r:embed="rId3"/>
          <a:stretch>
            <a:fillRect/>
          </a:stretch>
        </p:blipFill>
        <p:spPr>
          <a:xfrm>
            <a:off x="8197712" y="0"/>
            <a:ext cx="6318388" cy="8424516"/>
          </a:xfrm>
          <a:prstGeom prst="rect">
            <a:avLst/>
          </a:prstGeom>
        </p:spPr>
      </p:pic>
      <p:pic>
        <p:nvPicPr>
          <p:cNvPr id="12" name="Picture 11">
            <a:extLst>
              <a:ext uri="{FF2B5EF4-FFF2-40B4-BE49-F238E27FC236}">
                <a16:creationId xmlns:a16="http://schemas.microsoft.com/office/drawing/2014/main" id="{CC68FD24-0DD9-E899-C4D6-1FE1EE56C5AD}"/>
              </a:ext>
            </a:extLst>
          </p:cNvPr>
          <p:cNvPicPr>
            <a:picLocks noChangeAspect="1"/>
          </p:cNvPicPr>
          <p:nvPr/>
        </p:nvPicPr>
        <p:blipFill>
          <a:blip r:embed="rId4"/>
          <a:stretch>
            <a:fillRect/>
          </a:stretch>
        </p:blipFill>
        <p:spPr>
          <a:xfrm>
            <a:off x="710285" y="3398365"/>
            <a:ext cx="6021659" cy="451624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37724" y="1990963"/>
            <a:ext cx="6067425"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Project Timeline Overview</a:t>
            </a:r>
            <a:endParaRPr lang="en-US" sz="3850" dirty="0"/>
          </a:p>
        </p:txBody>
      </p:sp>
      <p:sp>
        <p:nvSpPr>
          <p:cNvPr id="3" name="Shape 1"/>
          <p:cNvSpPr/>
          <p:nvPr/>
        </p:nvSpPr>
        <p:spPr>
          <a:xfrm>
            <a:off x="837724" y="4632127"/>
            <a:ext cx="12954952" cy="22860"/>
          </a:xfrm>
          <a:prstGeom prst="roundRect">
            <a:avLst>
              <a:gd name="adj" fmla="val 137440"/>
            </a:avLst>
          </a:prstGeom>
          <a:solidFill>
            <a:srgbClr val="D9CDBA"/>
          </a:solidFill>
          <a:ln/>
        </p:spPr>
        <p:txBody>
          <a:bodyPr/>
          <a:lstStyle/>
          <a:p>
            <a:endParaRPr lang="en-GB"/>
          </a:p>
        </p:txBody>
      </p:sp>
      <p:sp>
        <p:nvSpPr>
          <p:cNvPr id="4" name="Shape 2"/>
          <p:cNvSpPr/>
          <p:nvPr/>
        </p:nvSpPr>
        <p:spPr>
          <a:xfrm>
            <a:off x="3338632" y="4003834"/>
            <a:ext cx="22860" cy="628293"/>
          </a:xfrm>
          <a:prstGeom prst="roundRect">
            <a:avLst>
              <a:gd name="adj" fmla="val 137440"/>
            </a:avLst>
          </a:prstGeom>
          <a:solidFill>
            <a:srgbClr val="D9CDBA"/>
          </a:solidFill>
          <a:ln/>
        </p:spPr>
        <p:txBody>
          <a:bodyPr/>
          <a:lstStyle/>
          <a:p>
            <a:endParaRPr lang="en-GB"/>
          </a:p>
        </p:txBody>
      </p:sp>
      <p:sp>
        <p:nvSpPr>
          <p:cNvPr id="5" name="Shape 3"/>
          <p:cNvSpPr/>
          <p:nvPr/>
        </p:nvSpPr>
        <p:spPr>
          <a:xfrm>
            <a:off x="3114437" y="4396502"/>
            <a:ext cx="471249" cy="471249"/>
          </a:xfrm>
          <a:prstGeom prst="roundRect">
            <a:avLst>
              <a:gd name="adj" fmla="val 6667"/>
            </a:avLst>
          </a:prstGeom>
          <a:solidFill>
            <a:srgbClr val="F3E7D4"/>
          </a:solidFill>
          <a:ln/>
        </p:spPr>
        <p:txBody>
          <a:bodyPr/>
          <a:lstStyle/>
          <a:p>
            <a:endParaRPr lang="en-GB"/>
          </a:p>
        </p:txBody>
      </p:sp>
      <p:sp>
        <p:nvSpPr>
          <p:cNvPr id="6" name="Text 4"/>
          <p:cNvSpPr/>
          <p:nvPr/>
        </p:nvSpPr>
        <p:spPr>
          <a:xfrm>
            <a:off x="3202245" y="4447342"/>
            <a:ext cx="295632" cy="369570"/>
          </a:xfrm>
          <a:prstGeom prst="rect">
            <a:avLst/>
          </a:prstGeom>
          <a:noFill/>
          <a:ln/>
        </p:spPr>
        <p:txBody>
          <a:bodyPr wrap="none" lIns="0" tIns="0" rIns="0" bIns="0" rtlCol="0" anchor="t"/>
          <a:lstStyle/>
          <a:p>
            <a:pPr marL="0" indent="0" algn="ctr">
              <a:lnSpc>
                <a:spcPts val="2300"/>
              </a:lnSpc>
              <a:buNone/>
            </a:pPr>
            <a:r>
              <a:rPr lang="en-US" sz="2300" dirty="0">
                <a:solidFill>
                  <a:srgbClr val="3A3630"/>
                </a:solidFill>
                <a:latin typeface="Lora" pitchFamily="34" charset="0"/>
                <a:ea typeface="Lora" pitchFamily="34" charset="-122"/>
                <a:cs typeface="Lora" pitchFamily="34" charset="-120"/>
              </a:rPr>
              <a:t>1</a:t>
            </a:r>
            <a:endParaRPr lang="en-US" sz="2300" dirty="0"/>
          </a:p>
        </p:txBody>
      </p:sp>
      <p:sp>
        <p:nvSpPr>
          <p:cNvPr id="7" name="Text 5"/>
          <p:cNvSpPr/>
          <p:nvPr/>
        </p:nvSpPr>
        <p:spPr>
          <a:xfrm>
            <a:off x="2097643" y="3025735"/>
            <a:ext cx="2504837"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November 16-18, 2025</a:t>
            </a:r>
            <a:endParaRPr lang="en-US" sz="1900" dirty="0"/>
          </a:p>
        </p:txBody>
      </p:sp>
      <p:sp>
        <p:nvSpPr>
          <p:cNvPr id="8" name="Text 6"/>
          <p:cNvSpPr/>
          <p:nvPr/>
        </p:nvSpPr>
        <p:spPr>
          <a:xfrm>
            <a:off x="1047155" y="3459361"/>
            <a:ext cx="4605933"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Ventilation systems and initial painting</a:t>
            </a:r>
            <a:endParaRPr lang="en-US" sz="1600" dirty="0"/>
          </a:p>
        </p:txBody>
      </p:sp>
      <p:sp>
        <p:nvSpPr>
          <p:cNvPr id="9" name="Shape 7"/>
          <p:cNvSpPr/>
          <p:nvPr/>
        </p:nvSpPr>
        <p:spPr>
          <a:xfrm>
            <a:off x="5982057" y="4632127"/>
            <a:ext cx="22860" cy="628293"/>
          </a:xfrm>
          <a:prstGeom prst="roundRect">
            <a:avLst>
              <a:gd name="adj" fmla="val 137440"/>
            </a:avLst>
          </a:prstGeom>
          <a:solidFill>
            <a:srgbClr val="D9CDBA"/>
          </a:solidFill>
          <a:ln/>
        </p:spPr>
        <p:txBody>
          <a:bodyPr/>
          <a:lstStyle/>
          <a:p>
            <a:endParaRPr lang="en-GB"/>
          </a:p>
        </p:txBody>
      </p:sp>
      <p:sp>
        <p:nvSpPr>
          <p:cNvPr id="10" name="Shape 8"/>
          <p:cNvSpPr/>
          <p:nvPr/>
        </p:nvSpPr>
        <p:spPr>
          <a:xfrm>
            <a:off x="5757863" y="4396502"/>
            <a:ext cx="471249" cy="471249"/>
          </a:xfrm>
          <a:prstGeom prst="roundRect">
            <a:avLst>
              <a:gd name="adj" fmla="val 6667"/>
            </a:avLst>
          </a:prstGeom>
          <a:solidFill>
            <a:srgbClr val="F3E7D4"/>
          </a:solidFill>
          <a:ln/>
        </p:spPr>
        <p:txBody>
          <a:bodyPr/>
          <a:lstStyle/>
          <a:p>
            <a:endParaRPr lang="en-GB"/>
          </a:p>
        </p:txBody>
      </p:sp>
      <p:sp>
        <p:nvSpPr>
          <p:cNvPr id="11" name="Text 9"/>
          <p:cNvSpPr/>
          <p:nvPr/>
        </p:nvSpPr>
        <p:spPr>
          <a:xfrm>
            <a:off x="5845671" y="4447342"/>
            <a:ext cx="295632" cy="369570"/>
          </a:xfrm>
          <a:prstGeom prst="rect">
            <a:avLst/>
          </a:prstGeom>
          <a:noFill/>
          <a:ln/>
        </p:spPr>
        <p:txBody>
          <a:bodyPr wrap="none" lIns="0" tIns="0" rIns="0" bIns="0" rtlCol="0" anchor="t"/>
          <a:lstStyle/>
          <a:p>
            <a:pPr marL="0" indent="0" algn="ctr">
              <a:lnSpc>
                <a:spcPts val="2300"/>
              </a:lnSpc>
              <a:buNone/>
            </a:pPr>
            <a:r>
              <a:rPr lang="en-US" sz="2300" dirty="0">
                <a:solidFill>
                  <a:srgbClr val="3A3630"/>
                </a:solidFill>
                <a:latin typeface="Lora" pitchFamily="34" charset="0"/>
                <a:ea typeface="Lora" pitchFamily="34" charset="-122"/>
                <a:cs typeface="Lora" pitchFamily="34" charset="-120"/>
              </a:rPr>
              <a:t>2</a:t>
            </a:r>
            <a:endParaRPr lang="en-US" sz="2300" dirty="0"/>
          </a:p>
        </p:txBody>
      </p:sp>
      <p:sp>
        <p:nvSpPr>
          <p:cNvPr id="12" name="Text 10"/>
          <p:cNvSpPr/>
          <p:nvPr/>
        </p:nvSpPr>
        <p:spPr>
          <a:xfrm>
            <a:off x="4761428" y="5469850"/>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December 7-10, 2025</a:t>
            </a:r>
            <a:endParaRPr lang="en-US" sz="1900" dirty="0"/>
          </a:p>
        </p:txBody>
      </p:sp>
      <p:sp>
        <p:nvSpPr>
          <p:cNvPr id="13" name="Text 11"/>
          <p:cNvSpPr/>
          <p:nvPr/>
        </p:nvSpPr>
        <p:spPr>
          <a:xfrm>
            <a:off x="3690461" y="5903476"/>
            <a:ext cx="4606052"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Crane safety and structural repairs</a:t>
            </a:r>
            <a:endParaRPr lang="en-US" sz="1600" dirty="0"/>
          </a:p>
        </p:txBody>
      </p:sp>
      <p:sp>
        <p:nvSpPr>
          <p:cNvPr id="14" name="Shape 12"/>
          <p:cNvSpPr/>
          <p:nvPr/>
        </p:nvSpPr>
        <p:spPr>
          <a:xfrm>
            <a:off x="8625364" y="4003834"/>
            <a:ext cx="22860" cy="628293"/>
          </a:xfrm>
          <a:prstGeom prst="roundRect">
            <a:avLst>
              <a:gd name="adj" fmla="val 137440"/>
            </a:avLst>
          </a:prstGeom>
          <a:solidFill>
            <a:srgbClr val="D9CDBA"/>
          </a:solidFill>
          <a:ln/>
        </p:spPr>
        <p:txBody>
          <a:bodyPr/>
          <a:lstStyle/>
          <a:p>
            <a:endParaRPr lang="en-GB"/>
          </a:p>
        </p:txBody>
      </p:sp>
      <p:sp>
        <p:nvSpPr>
          <p:cNvPr id="15" name="Shape 13"/>
          <p:cNvSpPr/>
          <p:nvPr/>
        </p:nvSpPr>
        <p:spPr>
          <a:xfrm>
            <a:off x="8401169" y="4396502"/>
            <a:ext cx="471249" cy="471249"/>
          </a:xfrm>
          <a:prstGeom prst="roundRect">
            <a:avLst>
              <a:gd name="adj" fmla="val 6667"/>
            </a:avLst>
          </a:prstGeom>
          <a:solidFill>
            <a:srgbClr val="F3E7D4"/>
          </a:solidFill>
          <a:ln/>
        </p:spPr>
        <p:txBody>
          <a:bodyPr/>
          <a:lstStyle/>
          <a:p>
            <a:endParaRPr lang="en-GB"/>
          </a:p>
        </p:txBody>
      </p:sp>
      <p:sp>
        <p:nvSpPr>
          <p:cNvPr id="16" name="Text 14"/>
          <p:cNvSpPr/>
          <p:nvPr/>
        </p:nvSpPr>
        <p:spPr>
          <a:xfrm>
            <a:off x="8488978" y="4447342"/>
            <a:ext cx="295632" cy="369570"/>
          </a:xfrm>
          <a:prstGeom prst="rect">
            <a:avLst/>
          </a:prstGeom>
          <a:noFill/>
          <a:ln/>
        </p:spPr>
        <p:txBody>
          <a:bodyPr wrap="none" lIns="0" tIns="0" rIns="0" bIns="0" rtlCol="0" anchor="t"/>
          <a:lstStyle/>
          <a:p>
            <a:pPr marL="0" indent="0" algn="ctr">
              <a:lnSpc>
                <a:spcPts val="2300"/>
              </a:lnSpc>
              <a:buNone/>
            </a:pPr>
            <a:r>
              <a:rPr lang="en-US" sz="2300" dirty="0">
                <a:solidFill>
                  <a:srgbClr val="3A3630"/>
                </a:solidFill>
                <a:latin typeface="Lora" pitchFamily="34" charset="0"/>
                <a:ea typeface="Lora" pitchFamily="34" charset="-122"/>
                <a:cs typeface="Lora" pitchFamily="34" charset="-120"/>
              </a:rPr>
              <a:t>3</a:t>
            </a:r>
            <a:endParaRPr lang="en-US" sz="2300" dirty="0"/>
          </a:p>
        </p:txBody>
      </p:sp>
      <p:sp>
        <p:nvSpPr>
          <p:cNvPr id="17" name="Text 15"/>
          <p:cNvSpPr/>
          <p:nvPr/>
        </p:nvSpPr>
        <p:spPr>
          <a:xfrm>
            <a:off x="7404735" y="3025735"/>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January 1-3, 2026</a:t>
            </a:r>
            <a:endParaRPr lang="en-US" sz="1900" dirty="0"/>
          </a:p>
        </p:txBody>
      </p:sp>
      <p:sp>
        <p:nvSpPr>
          <p:cNvPr id="18" name="Text 16"/>
          <p:cNvSpPr/>
          <p:nvPr/>
        </p:nvSpPr>
        <p:spPr>
          <a:xfrm>
            <a:off x="6333768" y="3459361"/>
            <a:ext cx="4606052"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Upper deck de-rusting and painting</a:t>
            </a:r>
            <a:endParaRPr lang="en-US" sz="1600" dirty="0"/>
          </a:p>
        </p:txBody>
      </p:sp>
      <p:sp>
        <p:nvSpPr>
          <p:cNvPr id="19" name="Shape 17"/>
          <p:cNvSpPr/>
          <p:nvPr/>
        </p:nvSpPr>
        <p:spPr>
          <a:xfrm>
            <a:off x="11268789" y="4632127"/>
            <a:ext cx="22860" cy="628293"/>
          </a:xfrm>
          <a:prstGeom prst="roundRect">
            <a:avLst>
              <a:gd name="adj" fmla="val 137440"/>
            </a:avLst>
          </a:prstGeom>
          <a:solidFill>
            <a:srgbClr val="D9CDBA"/>
          </a:solidFill>
          <a:ln/>
        </p:spPr>
        <p:txBody>
          <a:bodyPr/>
          <a:lstStyle/>
          <a:p>
            <a:endParaRPr lang="en-GB"/>
          </a:p>
        </p:txBody>
      </p:sp>
      <p:sp>
        <p:nvSpPr>
          <p:cNvPr id="20" name="Shape 18"/>
          <p:cNvSpPr/>
          <p:nvPr/>
        </p:nvSpPr>
        <p:spPr>
          <a:xfrm>
            <a:off x="11044595" y="4396502"/>
            <a:ext cx="471249" cy="471249"/>
          </a:xfrm>
          <a:prstGeom prst="roundRect">
            <a:avLst>
              <a:gd name="adj" fmla="val 6667"/>
            </a:avLst>
          </a:prstGeom>
          <a:solidFill>
            <a:srgbClr val="F3E7D4"/>
          </a:solidFill>
          <a:ln/>
        </p:spPr>
        <p:txBody>
          <a:bodyPr/>
          <a:lstStyle/>
          <a:p>
            <a:endParaRPr lang="en-GB"/>
          </a:p>
        </p:txBody>
      </p:sp>
      <p:sp>
        <p:nvSpPr>
          <p:cNvPr id="21" name="Text 19"/>
          <p:cNvSpPr/>
          <p:nvPr/>
        </p:nvSpPr>
        <p:spPr>
          <a:xfrm>
            <a:off x="11132403" y="4447342"/>
            <a:ext cx="295632" cy="369570"/>
          </a:xfrm>
          <a:prstGeom prst="rect">
            <a:avLst/>
          </a:prstGeom>
          <a:noFill/>
          <a:ln/>
        </p:spPr>
        <p:txBody>
          <a:bodyPr wrap="none" lIns="0" tIns="0" rIns="0" bIns="0" rtlCol="0" anchor="t"/>
          <a:lstStyle/>
          <a:p>
            <a:pPr marL="0" indent="0" algn="ctr">
              <a:lnSpc>
                <a:spcPts val="2300"/>
              </a:lnSpc>
              <a:buNone/>
            </a:pPr>
            <a:r>
              <a:rPr lang="en-US" sz="2300" dirty="0">
                <a:solidFill>
                  <a:srgbClr val="3A3630"/>
                </a:solidFill>
                <a:latin typeface="Lora" pitchFamily="34" charset="0"/>
                <a:ea typeface="Lora" pitchFamily="34" charset="-122"/>
                <a:cs typeface="Lora" pitchFamily="34" charset="-120"/>
              </a:rPr>
              <a:t>4</a:t>
            </a:r>
            <a:endParaRPr lang="en-US" sz="2300" dirty="0"/>
          </a:p>
        </p:txBody>
      </p:sp>
      <p:sp>
        <p:nvSpPr>
          <p:cNvPr id="22" name="Text 20"/>
          <p:cNvSpPr/>
          <p:nvPr/>
        </p:nvSpPr>
        <p:spPr>
          <a:xfrm>
            <a:off x="10048161" y="5469850"/>
            <a:ext cx="2464118" cy="308015"/>
          </a:xfrm>
          <a:prstGeom prst="rect">
            <a:avLst/>
          </a:prstGeom>
          <a:noFill/>
          <a:ln/>
        </p:spPr>
        <p:txBody>
          <a:bodyPr wrap="none" lIns="0" tIns="0" rIns="0" bIns="0" rtlCol="0" anchor="t"/>
          <a:lstStyle/>
          <a:p>
            <a:pPr marL="0" indent="0" algn="ctr">
              <a:lnSpc>
                <a:spcPts val="2400"/>
              </a:lnSpc>
              <a:buNone/>
            </a:pPr>
            <a:r>
              <a:rPr lang="en-US" sz="1900" dirty="0">
                <a:solidFill>
                  <a:srgbClr val="3A3630"/>
                </a:solidFill>
                <a:latin typeface="Lora" pitchFamily="34" charset="0"/>
                <a:ea typeface="Lora" pitchFamily="34" charset="-122"/>
                <a:cs typeface="Lora" pitchFamily="34" charset="-120"/>
              </a:rPr>
              <a:t>January 13-14, 2026</a:t>
            </a:r>
            <a:endParaRPr lang="en-US" sz="1900" dirty="0"/>
          </a:p>
        </p:txBody>
      </p:sp>
      <p:sp>
        <p:nvSpPr>
          <p:cNvPr id="23" name="Text 21"/>
          <p:cNvSpPr/>
          <p:nvPr/>
        </p:nvSpPr>
        <p:spPr>
          <a:xfrm>
            <a:off x="8977193" y="5903476"/>
            <a:ext cx="4606052" cy="335042"/>
          </a:xfrm>
          <a:prstGeom prst="rect">
            <a:avLst/>
          </a:prstGeom>
          <a:noFill/>
          <a:ln/>
        </p:spPr>
        <p:txBody>
          <a:bodyPr wrap="none" lIns="0" tIns="0" rIns="0" bIns="0" rtlCol="0" anchor="t"/>
          <a:lstStyle/>
          <a:p>
            <a:pPr marL="0" indent="0" algn="ctr">
              <a:lnSpc>
                <a:spcPts val="2600"/>
              </a:lnSpc>
              <a:buNone/>
            </a:pPr>
            <a:r>
              <a:rPr lang="en-US" sz="1600" dirty="0">
                <a:solidFill>
                  <a:srgbClr val="3A3630"/>
                </a:solidFill>
                <a:latin typeface="Source Sans 3" pitchFamily="34" charset="0"/>
                <a:ea typeface="Source Sans 3" pitchFamily="34" charset="-122"/>
                <a:cs typeface="Source Sans 3" pitchFamily="34" charset="-120"/>
              </a:rPr>
              <a:t>Ship's name painting operations</a:t>
            </a:r>
            <a:endParaRPr lang="en-US" sz="16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37724" y="2432923"/>
            <a:ext cx="7422237" cy="615910"/>
          </a:xfrm>
          <a:prstGeom prst="rect">
            <a:avLst/>
          </a:prstGeom>
          <a:noFill/>
          <a:ln/>
        </p:spPr>
        <p:txBody>
          <a:bodyPr wrap="non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Quality Assurance &amp; Verification</a:t>
            </a:r>
            <a:endParaRPr lang="en-US" sz="385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37724" y="3467695"/>
            <a:ext cx="628293" cy="628293"/>
          </a:xfrm>
          <a:prstGeom prst="rect">
            <a:avLst/>
          </a:prstGeom>
        </p:spPr>
      </p:pic>
      <p:sp>
        <p:nvSpPr>
          <p:cNvPr id="4" name="Text 1"/>
          <p:cNvSpPr/>
          <p:nvPr/>
        </p:nvSpPr>
        <p:spPr>
          <a:xfrm>
            <a:off x="837724" y="4357807"/>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Ship Staff Inspection</a:t>
            </a:r>
            <a:endParaRPr lang="en-US" sz="1900" dirty="0"/>
          </a:p>
        </p:txBody>
      </p:sp>
      <p:sp>
        <p:nvSpPr>
          <p:cNvPr id="5" name="Text 2"/>
          <p:cNvSpPr/>
          <p:nvPr/>
        </p:nvSpPr>
        <p:spPr>
          <a:xfrm>
            <a:off x="837724" y="4791432"/>
            <a:ext cx="4143732"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All completed jobs thoroughly checked by ship staff personnel and found satisfactory, meeting required standards and specifications.</a:t>
            </a:r>
            <a:endParaRPr lang="en-US" sz="160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243274" y="3467695"/>
            <a:ext cx="628293" cy="628293"/>
          </a:xfrm>
          <a:prstGeom prst="rect">
            <a:avLst/>
          </a:prstGeom>
        </p:spPr>
      </p:pic>
      <p:sp>
        <p:nvSpPr>
          <p:cNvPr id="7" name="Text 3"/>
          <p:cNvSpPr/>
          <p:nvPr/>
        </p:nvSpPr>
        <p:spPr>
          <a:xfrm>
            <a:off x="5243274" y="4357807"/>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Safety Compliance</a:t>
            </a:r>
            <a:endParaRPr lang="en-US" sz="1900" dirty="0"/>
          </a:p>
        </p:txBody>
      </p:sp>
      <p:sp>
        <p:nvSpPr>
          <p:cNvPr id="8" name="Text 4"/>
          <p:cNvSpPr/>
          <p:nvPr/>
        </p:nvSpPr>
        <p:spPr>
          <a:xfrm>
            <a:off x="5243274" y="4791432"/>
            <a:ext cx="4143732"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Work at height operations performed with proper staging, safety equipment, and protocols throughout all maintenance periods.</a:t>
            </a:r>
            <a:endParaRPr lang="en-US" sz="1600" dirty="0"/>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9648825" y="3467695"/>
            <a:ext cx="628293" cy="628293"/>
          </a:xfrm>
          <a:prstGeom prst="rect">
            <a:avLst/>
          </a:prstGeom>
        </p:spPr>
      </p:pic>
      <p:sp>
        <p:nvSpPr>
          <p:cNvPr id="10" name="Text 5"/>
          <p:cNvSpPr/>
          <p:nvPr/>
        </p:nvSpPr>
        <p:spPr>
          <a:xfrm>
            <a:off x="9648825" y="4357807"/>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Workshop Standards</a:t>
            </a:r>
            <a:endParaRPr lang="en-US" sz="1900" dirty="0"/>
          </a:p>
        </p:txBody>
      </p:sp>
      <p:sp>
        <p:nvSpPr>
          <p:cNvPr id="11" name="Text 6"/>
          <p:cNvSpPr/>
          <p:nvPr/>
        </p:nvSpPr>
        <p:spPr>
          <a:xfrm>
            <a:off x="9648825" y="4791432"/>
            <a:ext cx="4143851" cy="1005126"/>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Pre-fabrication at workshop ensured quality control and efficient onboard installation with minimal vessel downtime.</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3" name="Text 0"/>
          <p:cNvSpPr/>
          <p:nvPr/>
        </p:nvSpPr>
        <p:spPr>
          <a:xfrm>
            <a:off x="6269712" y="539234"/>
            <a:ext cx="6082189" cy="576024"/>
          </a:xfrm>
          <a:prstGeom prst="rect">
            <a:avLst/>
          </a:prstGeom>
          <a:noFill/>
          <a:ln/>
        </p:spPr>
        <p:txBody>
          <a:bodyPr wrap="none" lIns="0" tIns="0" rIns="0" bIns="0" rtlCol="0" anchor="t"/>
          <a:lstStyle/>
          <a:p>
            <a:pPr marL="0" indent="0" algn="l">
              <a:lnSpc>
                <a:spcPts val="4500"/>
              </a:lnSpc>
              <a:buNone/>
            </a:pPr>
            <a:r>
              <a:rPr lang="en-US" sz="3600" dirty="0">
                <a:solidFill>
                  <a:srgbClr val="38512F"/>
                </a:solidFill>
                <a:latin typeface="Lora" pitchFamily="34" charset="0"/>
                <a:ea typeface="Lora" pitchFamily="34" charset="-122"/>
                <a:cs typeface="Lora" pitchFamily="34" charset="-120"/>
              </a:rPr>
              <a:t>Key Achievements Summary</a:t>
            </a:r>
            <a:endParaRPr lang="en-US" sz="3600" dirty="0"/>
          </a:p>
        </p:txBody>
      </p:sp>
      <p:sp>
        <p:nvSpPr>
          <p:cNvPr id="4" name="Shape 1"/>
          <p:cNvSpPr/>
          <p:nvPr/>
        </p:nvSpPr>
        <p:spPr>
          <a:xfrm>
            <a:off x="6269712" y="1408986"/>
            <a:ext cx="7577376" cy="1423511"/>
          </a:xfrm>
          <a:prstGeom prst="roundRect">
            <a:avLst>
              <a:gd name="adj" fmla="val 2064"/>
            </a:avLst>
          </a:prstGeom>
          <a:solidFill>
            <a:srgbClr val="F3E7D4"/>
          </a:solidFill>
          <a:ln/>
        </p:spPr>
        <p:txBody>
          <a:bodyPr/>
          <a:lstStyle/>
          <a:p>
            <a:endParaRPr lang="en-GB"/>
          </a:p>
        </p:txBody>
      </p:sp>
      <p:sp>
        <p:nvSpPr>
          <p:cNvPr id="5" name="Text 2"/>
          <p:cNvSpPr/>
          <p:nvPr/>
        </p:nvSpPr>
        <p:spPr>
          <a:xfrm>
            <a:off x="6465451" y="1604724"/>
            <a:ext cx="2304098" cy="287893"/>
          </a:xfrm>
          <a:prstGeom prst="rect">
            <a:avLst/>
          </a:prstGeom>
          <a:noFill/>
          <a:ln/>
        </p:spPr>
        <p:txBody>
          <a:bodyPr wrap="none" lIns="0" tIns="0" rIns="0" bIns="0" rtlCol="0" anchor="t"/>
          <a:lstStyle/>
          <a:p>
            <a:pPr marL="0" indent="0" algn="l">
              <a:lnSpc>
                <a:spcPts val="2250"/>
              </a:lnSpc>
              <a:buNone/>
            </a:pPr>
            <a:r>
              <a:rPr lang="en-US" sz="1800" dirty="0">
                <a:solidFill>
                  <a:srgbClr val="3A3630"/>
                </a:solidFill>
                <a:latin typeface="Lora" pitchFamily="34" charset="0"/>
                <a:ea typeface="Lora" pitchFamily="34" charset="-122"/>
                <a:cs typeface="Lora" pitchFamily="34" charset="-120"/>
              </a:rPr>
              <a:t>Ventilation Systems</a:t>
            </a:r>
            <a:endParaRPr lang="en-US" sz="1800" dirty="0"/>
          </a:p>
        </p:txBody>
      </p:sp>
      <p:sp>
        <p:nvSpPr>
          <p:cNvPr id="6" name="Text 3"/>
          <p:cNvSpPr/>
          <p:nvPr/>
        </p:nvSpPr>
        <p:spPr>
          <a:xfrm>
            <a:off x="6465451" y="2010013"/>
            <a:ext cx="7185898" cy="626745"/>
          </a:xfrm>
          <a:prstGeom prst="rect">
            <a:avLst/>
          </a:prstGeom>
          <a:noFill/>
          <a:ln/>
        </p:spPr>
        <p:txBody>
          <a:bodyPr wrap="square" lIns="0" tIns="0" rIns="0" bIns="0" rtlCol="0" anchor="t"/>
          <a:lstStyle/>
          <a:p>
            <a:pPr marL="0" indent="0" algn="l">
              <a:lnSpc>
                <a:spcPts val="2450"/>
              </a:lnSpc>
              <a:buNone/>
            </a:pPr>
            <a:r>
              <a:rPr lang="en-US" sz="1500" dirty="0">
                <a:solidFill>
                  <a:srgbClr val="3A3630"/>
                </a:solidFill>
                <a:latin typeface="Source Sans 3" pitchFamily="34" charset="0"/>
                <a:ea typeface="Source Sans 3" pitchFamily="34" charset="-122"/>
                <a:cs typeface="Source Sans 3" pitchFamily="34" charset="-120"/>
              </a:rPr>
              <a:t>Complete overhaul of water ballast tank air vent heads and mushroom vents with 107 total components fabricated and installed</a:t>
            </a:r>
            <a:endParaRPr lang="en-US" sz="1500" dirty="0"/>
          </a:p>
        </p:txBody>
      </p:sp>
      <p:sp>
        <p:nvSpPr>
          <p:cNvPr id="7" name="Shape 4"/>
          <p:cNvSpPr/>
          <p:nvPr/>
        </p:nvSpPr>
        <p:spPr>
          <a:xfrm>
            <a:off x="6269712" y="3028236"/>
            <a:ext cx="7577376" cy="1423511"/>
          </a:xfrm>
          <a:prstGeom prst="roundRect">
            <a:avLst>
              <a:gd name="adj" fmla="val 2064"/>
            </a:avLst>
          </a:prstGeom>
          <a:solidFill>
            <a:srgbClr val="F3E7D4"/>
          </a:solidFill>
          <a:ln/>
        </p:spPr>
        <p:txBody>
          <a:bodyPr/>
          <a:lstStyle/>
          <a:p>
            <a:endParaRPr lang="en-GB"/>
          </a:p>
        </p:txBody>
      </p:sp>
      <p:sp>
        <p:nvSpPr>
          <p:cNvPr id="8" name="Text 5"/>
          <p:cNvSpPr/>
          <p:nvPr/>
        </p:nvSpPr>
        <p:spPr>
          <a:xfrm>
            <a:off x="6465451" y="3223974"/>
            <a:ext cx="2310765" cy="287893"/>
          </a:xfrm>
          <a:prstGeom prst="rect">
            <a:avLst/>
          </a:prstGeom>
          <a:noFill/>
          <a:ln/>
        </p:spPr>
        <p:txBody>
          <a:bodyPr wrap="none" lIns="0" tIns="0" rIns="0" bIns="0" rtlCol="0" anchor="t"/>
          <a:lstStyle/>
          <a:p>
            <a:pPr marL="0" indent="0" algn="l">
              <a:lnSpc>
                <a:spcPts val="2250"/>
              </a:lnSpc>
              <a:buNone/>
            </a:pPr>
            <a:r>
              <a:rPr lang="en-US" sz="1800" dirty="0">
                <a:solidFill>
                  <a:srgbClr val="3A3630"/>
                </a:solidFill>
                <a:latin typeface="Lora" pitchFamily="34" charset="0"/>
                <a:ea typeface="Lora" pitchFamily="34" charset="-122"/>
                <a:cs typeface="Lora" pitchFamily="34" charset="-120"/>
              </a:rPr>
              <a:t>Safety Enhancements</a:t>
            </a:r>
            <a:endParaRPr lang="en-US" sz="1800" dirty="0"/>
          </a:p>
        </p:txBody>
      </p:sp>
      <p:sp>
        <p:nvSpPr>
          <p:cNvPr id="9" name="Text 6"/>
          <p:cNvSpPr/>
          <p:nvPr/>
        </p:nvSpPr>
        <p:spPr>
          <a:xfrm>
            <a:off x="6465451" y="3629263"/>
            <a:ext cx="7185898" cy="626745"/>
          </a:xfrm>
          <a:prstGeom prst="rect">
            <a:avLst/>
          </a:prstGeom>
          <a:noFill/>
          <a:ln/>
        </p:spPr>
        <p:txBody>
          <a:bodyPr wrap="square" lIns="0" tIns="0" rIns="0" bIns="0" rtlCol="0" anchor="t"/>
          <a:lstStyle/>
          <a:p>
            <a:pPr marL="0" indent="0" algn="l">
              <a:lnSpc>
                <a:spcPts val="2450"/>
              </a:lnSpc>
              <a:buNone/>
            </a:pPr>
            <a:r>
              <a:rPr lang="en-US" sz="1500" dirty="0">
                <a:solidFill>
                  <a:srgbClr val="3A3630"/>
                </a:solidFill>
                <a:latin typeface="Source Sans 3" pitchFamily="34" charset="0"/>
                <a:ea typeface="Source Sans 3" pitchFamily="34" charset="-122"/>
                <a:cs typeface="Source Sans 3" pitchFamily="34" charset="-120"/>
              </a:rPr>
              <a:t>45 ladder safety guards installed across crane systems, significantly improving crew safety during operations</a:t>
            </a:r>
            <a:endParaRPr lang="en-US" sz="1500" dirty="0"/>
          </a:p>
        </p:txBody>
      </p:sp>
      <p:sp>
        <p:nvSpPr>
          <p:cNvPr id="10" name="Shape 7"/>
          <p:cNvSpPr/>
          <p:nvPr/>
        </p:nvSpPr>
        <p:spPr>
          <a:xfrm>
            <a:off x="6269712" y="4647486"/>
            <a:ext cx="7577376" cy="1423511"/>
          </a:xfrm>
          <a:prstGeom prst="roundRect">
            <a:avLst>
              <a:gd name="adj" fmla="val 2064"/>
            </a:avLst>
          </a:prstGeom>
          <a:solidFill>
            <a:srgbClr val="F3E7D4"/>
          </a:solidFill>
          <a:ln/>
        </p:spPr>
        <p:txBody>
          <a:bodyPr/>
          <a:lstStyle/>
          <a:p>
            <a:endParaRPr lang="en-GB"/>
          </a:p>
        </p:txBody>
      </p:sp>
      <p:sp>
        <p:nvSpPr>
          <p:cNvPr id="11" name="Text 8"/>
          <p:cNvSpPr/>
          <p:nvPr/>
        </p:nvSpPr>
        <p:spPr>
          <a:xfrm>
            <a:off x="6465451" y="4843224"/>
            <a:ext cx="2304098" cy="287893"/>
          </a:xfrm>
          <a:prstGeom prst="rect">
            <a:avLst/>
          </a:prstGeom>
          <a:noFill/>
          <a:ln/>
        </p:spPr>
        <p:txBody>
          <a:bodyPr wrap="none" lIns="0" tIns="0" rIns="0" bIns="0" rtlCol="0" anchor="t"/>
          <a:lstStyle/>
          <a:p>
            <a:pPr marL="0" indent="0" algn="l">
              <a:lnSpc>
                <a:spcPts val="2250"/>
              </a:lnSpc>
              <a:buNone/>
            </a:pPr>
            <a:r>
              <a:rPr lang="en-US" sz="1800" dirty="0">
                <a:solidFill>
                  <a:srgbClr val="3A3630"/>
                </a:solidFill>
                <a:latin typeface="Lora" pitchFamily="34" charset="0"/>
                <a:ea typeface="Lora" pitchFamily="34" charset="-122"/>
                <a:cs typeface="Lora" pitchFamily="34" charset="-120"/>
              </a:rPr>
              <a:t>Structural Integrity</a:t>
            </a:r>
            <a:endParaRPr lang="en-US" sz="1800" dirty="0"/>
          </a:p>
        </p:txBody>
      </p:sp>
      <p:sp>
        <p:nvSpPr>
          <p:cNvPr id="12" name="Text 9"/>
          <p:cNvSpPr/>
          <p:nvPr/>
        </p:nvSpPr>
        <p:spPr>
          <a:xfrm>
            <a:off x="6465451" y="5248513"/>
            <a:ext cx="7185898" cy="626745"/>
          </a:xfrm>
          <a:prstGeom prst="rect">
            <a:avLst/>
          </a:prstGeom>
          <a:noFill/>
          <a:ln/>
        </p:spPr>
        <p:txBody>
          <a:bodyPr wrap="square" lIns="0" tIns="0" rIns="0" bIns="0" rtlCol="0" anchor="t"/>
          <a:lstStyle/>
          <a:p>
            <a:pPr marL="0" indent="0" algn="l">
              <a:lnSpc>
                <a:spcPts val="2450"/>
              </a:lnSpc>
              <a:buNone/>
            </a:pPr>
            <a:r>
              <a:rPr lang="en-US" sz="1500" dirty="0">
                <a:solidFill>
                  <a:srgbClr val="3A3630"/>
                </a:solidFill>
                <a:latin typeface="Source Sans 3" pitchFamily="34" charset="0"/>
                <a:ea typeface="Source Sans 3" pitchFamily="34" charset="-122"/>
                <a:cs typeface="Source Sans 3" pitchFamily="34" charset="-120"/>
              </a:rPr>
              <a:t>Critical repairs to stiffeners, platforms, fashion plates, bollard bitts, and cargo hold components ensuring vessel seaworthiness</a:t>
            </a:r>
            <a:endParaRPr lang="en-US" sz="1500" dirty="0"/>
          </a:p>
        </p:txBody>
      </p:sp>
      <p:sp>
        <p:nvSpPr>
          <p:cNvPr id="13" name="Shape 10"/>
          <p:cNvSpPr/>
          <p:nvPr/>
        </p:nvSpPr>
        <p:spPr>
          <a:xfrm>
            <a:off x="6269712" y="6266736"/>
            <a:ext cx="7577376" cy="1423511"/>
          </a:xfrm>
          <a:prstGeom prst="roundRect">
            <a:avLst>
              <a:gd name="adj" fmla="val 2064"/>
            </a:avLst>
          </a:prstGeom>
          <a:solidFill>
            <a:srgbClr val="F3E7D4"/>
          </a:solidFill>
          <a:ln/>
        </p:spPr>
        <p:txBody>
          <a:bodyPr/>
          <a:lstStyle/>
          <a:p>
            <a:endParaRPr lang="en-GB"/>
          </a:p>
        </p:txBody>
      </p:sp>
      <p:sp>
        <p:nvSpPr>
          <p:cNvPr id="14" name="Text 11"/>
          <p:cNvSpPr/>
          <p:nvPr/>
        </p:nvSpPr>
        <p:spPr>
          <a:xfrm>
            <a:off x="6465451" y="6462474"/>
            <a:ext cx="2304098" cy="287893"/>
          </a:xfrm>
          <a:prstGeom prst="rect">
            <a:avLst/>
          </a:prstGeom>
          <a:noFill/>
          <a:ln/>
        </p:spPr>
        <p:txBody>
          <a:bodyPr wrap="none" lIns="0" tIns="0" rIns="0" bIns="0" rtlCol="0" anchor="t"/>
          <a:lstStyle/>
          <a:p>
            <a:pPr marL="0" indent="0" algn="l">
              <a:lnSpc>
                <a:spcPts val="2250"/>
              </a:lnSpc>
              <a:buNone/>
            </a:pPr>
            <a:r>
              <a:rPr lang="en-US" sz="1800" dirty="0">
                <a:solidFill>
                  <a:srgbClr val="3A3630"/>
                </a:solidFill>
                <a:latin typeface="Lora" pitchFamily="34" charset="0"/>
                <a:ea typeface="Lora" pitchFamily="34" charset="-122"/>
                <a:cs typeface="Lora" pitchFamily="34" charset="-120"/>
              </a:rPr>
              <a:t>Protective Coatings</a:t>
            </a:r>
            <a:endParaRPr lang="en-US" sz="1800" dirty="0"/>
          </a:p>
        </p:txBody>
      </p:sp>
      <p:sp>
        <p:nvSpPr>
          <p:cNvPr id="15" name="Text 12"/>
          <p:cNvSpPr/>
          <p:nvPr/>
        </p:nvSpPr>
        <p:spPr>
          <a:xfrm>
            <a:off x="6465451" y="6867763"/>
            <a:ext cx="7185898" cy="626745"/>
          </a:xfrm>
          <a:prstGeom prst="rect">
            <a:avLst/>
          </a:prstGeom>
          <a:noFill/>
          <a:ln/>
        </p:spPr>
        <p:txBody>
          <a:bodyPr wrap="square" lIns="0" tIns="0" rIns="0" bIns="0" rtlCol="0" anchor="t"/>
          <a:lstStyle/>
          <a:p>
            <a:pPr marL="0" indent="0" algn="l">
              <a:lnSpc>
                <a:spcPts val="2450"/>
              </a:lnSpc>
              <a:buNone/>
            </a:pPr>
            <a:r>
              <a:rPr lang="en-US" sz="1500" dirty="0">
                <a:solidFill>
                  <a:srgbClr val="3A3630"/>
                </a:solidFill>
                <a:latin typeface="Source Sans 3" pitchFamily="34" charset="0"/>
                <a:ea typeface="Source Sans 3" pitchFamily="34" charset="-122"/>
                <a:cs typeface="Source Sans 3" pitchFamily="34" charset="-120"/>
              </a:rPr>
              <a:t>Extensive painting operations covering 3,395 square meters of side shell and deck surfaces above load line</a:t>
            </a:r>
            <a:endParaRPr lang="en-US" sz="15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3" name="Text 0"/>
          <p:cNvSpPr/>
          <p:nvPr/>
        </p:nvSpPr>
        <p:spPr>
          <a:xfrm>
            <a:off x="6324124" y="872609"/>
            <a:ext cx="7468553" cy="1231821"/>
          </a:xfrm>
          <a:prstGeom prst="rect">
            <a:avLst/>
          </a:prstGeom>
          <a:noFill/>
          <a:ln/>
        </p:spPr>
        <p:txBody>
          <a:bodyPr wrap="square" lIns="0" tIns="0" rIns="0" bIns="0" rtlCol="0" anchor="t"/>
          <a:lstStyle/>
          <a:p>
            <a:pPr marL="0" indent="0" algn="l">
              <a:lnSpc>
                <a:spcPts val="4850"/>
              </a:lnSpc>
              <a:buNone/>
            </a:pPr>
            <a:r>
              <a:rPr lang="en-US" sz="3850" dirty="0">
                <a:solidFill>
                  <a:srgbClr val="38512F"/>
                </a:solidFill>
                <a:latin typeface="Lora" pitchFamily="34" charset="0"/>
                <a:ea typeface="Lora" pitchFamily="34" charset="-122"/>
                <a:cs typeface="Lora" pitchFamily="34" charset="-120"/>
              </a:rPr>
              <a:t>Project Completion &amp; Next Steps</a:t>
            </a:r>
            <a:endParaRPr lang="en-US" sz="3850" dirty="0"/>
          </a:p>
        </p:txBody>
      </p:sp>
      <p:sp>
        <p:nvSpPr>
          <p:cNvPr id="4" name="Text 1"/>
          <p:cNvSpPr/>
          <p:nvPr/>
        </p:nvSpPr>
        <p:spPr>
          <a:xfrm>
            <a:off x="6324124" y="2418517"/>
            <a:ext cx="7468553" cy="1340168"/>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M.V. CHS Colombo maintenance and repair operations successfully executed across four distinct periods, delivering comprehensive improvements to vessel safety, structural integrity, and protective systems. All work completed to specification with ship staff approval.</a:t>
            </a:r>
            <a:endParaRPr lang="en-US" sz="1600" dirty="0"/>
          </a:p>
        </p:txBody>
      </p:sp>
      <p:sp>
        <p:nvSpPr>
          <p:cNvPr id="5" name="Text 2"/>
          <p:cNvSpPr/>
          <p:nvPr/>
        </p:nvSpPr>
        <p:spPr>
          <a:xfrm>
            <a:off x="6324124" y="3994309"/>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01</a:t>
            </a:r>
            <a:endParaRPr lang="en-US" sz="1600" dirty="0"/>
          </a:p>
        </p:txBody>
      </p:sp>
      <p:sp>
        <p:nvSpPr>
          <p:cNvPr id="6" name="Shape 3"/>
          <p:cNvSpPr/>
          <p:nvPr/>
        </p:nvSpPr>
        <p:spPr>
          <a:xfrm>
            <a:off x="6324124" y="4327327"/>
            <a:ext cx="3629501" cy="22860"/>
          </a:xfrm>
          <a:prstGeom prst="rect">
            <a:avLst/>
          </a:prstGeom>
          <a:solidFill>
            <a:srgbClr val="38512F"/>
          </a:solidFill>
          <a:ln/>
        </p:spPr>
        <p:txBody>
          <a:bodyPr/>
          <a:lstStyle/>
          <a:p>
            <a:endParaRPr lang="en-GB"/>
          </a:p>
        </p:txBody>
      </p:sp>
      <p:sp>
        <p:nvSpPr>
          <p:cNvPr id="7" name="Text 4"/>
          <p:cNvSpPr/>
          <p:nvPr/>
        </p:nvSpPr>
        <p:spPr>
          <a:xfrm>
            <a:off x="6324124" y="4477703"/>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Completed Work</a:t>
            </a:r>
            <a:endParaRPr lang="en-US" sz="1900" dirty="0"/>
          </a:p>
        </p:txBody>
      </p:sp>
      <p:sp>
        <p:nvSpPr>
          <p:cNvPr id="8" name="Text 5"/>
          <p:cNvSpPr/>
          <p:nvPr/>
        </p:nvSpPr>
        <p:spPr>
          <a:xfrm>
            <a:off x="6324124" y="4911328"/>
            <a:ext cx="3629501"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All scheduled maintenance and repairs finished satisfactorily</a:t>
            </a:r>
            <a:endParaRPr lang="en-US" sz="1600" dirty="0"/>
          </a:p>
        </p:txBody>
      </p:sp>
      <p:sp>
        <p:nvSpPr>
          <p:cNvPr id="9" name="Text 6"/>
          <p:cNvSpPr/>
          <p:nvPr/>
        </p:nvSpPr>
        <p:spPr>
          <a:xfrm>
            <a:off x="10163056" y="3994309"/>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02</a:t>
            </a:r>
            <a:endParaRPr lang="en-US" sz="1600" dirty="0"/>
          </a:p>
        </p:txBody>
      </p:sp>
      <p:sp>
        <p:nvSpPr>
          <p:cNvPr id="10" name="Shape 7"/>
          <p:cNvSpPr/>
          <p:nvPr/>
        </p:nvSpPr>
        <p:spPr>
          <a:xfrm>
            <a:off x="10163056" y="4327327"/>
            <a:ext cx="3629620" cy="22860"/>
          </a:xfrm>
          <a:prstGeom prst="rect">
            <a:avLst/>
          </a:prstGeom>
          <a:solidFill>
            <a:srgbClr val="38512F"/>
          </a:solidFill>
          <a:ln/>
        </p:spPr>
        <p:txBody>
          <a:bodyPr/>
          <a:lstStyle/>
          <a:p>
            <a:endParaRPr lang="en-GB"/>
          </a:p>
        </p:txBody>
      </p:sp>
      <p:sp>
        <p:nvSpPr>
          <p:cNvPr id="11" name="Text 8"/>
          <p:cNvSpPr/>
          <p:nvPr/>
        </p:nvSpPr>
        <p:spPr>
          <a:xfrm>
            <a:off x="10163056" y="4477703"/>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Pending Items</a:t>
            </a:r>
            <a:endParaRPr lang="en-US" sz="1900" dirty="0"/>
          </a:p>
        </p:txBody>
      </p:sp>
      <p:sp>
        <p:nvSpPr>
          <p:cNvPr id="12" name="Text 9"/>
          <p:cNvSpPr/>
          <p:nvPr/>
        </p:nvSpPr>
        <p:spPr>
          <a:xfrm>
            <a:off x="10163056" y="4911328"/>
            <a:ext cx="3629620" cy="670084"/>
          </a:xfrm>
          <a:prstGeom prst="rect">
            <a:avLst/>
          </a:prstGeom>
          <a:noFill/>
          <a:ln/>
        </p:spPr>
        <p:txBody>
          <a:bodyPr wrap="squar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Port side painting balance and ship's name completion scheduled for next call</a:t>
            </a:r>
            <a:endParaRPr lang="en-US" sz="1600" dirty="0"/>
          </a:p>
        </p:txBody>
      </p:sp>
      <p:sp>
        <p:nvSpPr>
          <p:cNvPr id="13" name="Text 10"/>
          <p:cNvSpPr/>
          <p:nvPr/>
        </p:nvSpPr>
        <p:spPr>
          <a:xfrm>
            <a:off x="6324124" y="5947886"/>
            <a:ext cx="209431" cy="261818"/>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Lora Light" pitchFamily="34" charset="0"/>
                <a:ea typeface="Lora Light" pitchFamily="34" charset="-122"/>
                <a:cs typeface="Lora Light" pitchFamily="34" charset="-120"/>
              </a:rPr>
              <a:t>03</a:t>
            </a:r>
            <a:endParaRPr lang="en-US" sz="1600" dirty="0"/>
          </a:p>
        </p:txBody>
      </p:sp>
      <p:sp>
        <p:nvSpPr>
          <p:cNvPr id="14" name="Shape 11"/>
          <p:cNvSpPr/>
          <p:nvPr/>
        </p:nvSpPr>
        <p:spPr>
          <a:xfrm>
            <a:off x="6324124" y="6280904"/>
            <a:ext cx="7468553" cy="22860"/>
          </a:xfrm>
          <a:prstGeom prst="rect">
            <a:avLst/>
          </a:prstGeom>
          <a:solidFill>
            <a:srgbClr val="38512F"/>
          </a:solidFill>
          <a:ln/>
        </p:spPr>
        <p:txBody>
          <a:bodyPr/>
          <a:lstStyle/>
          <a:p>
            <a:endParaRPr lang="en-GB"/>
          </a:p>
        </p:txBody>
      </p:sp>
      <p:sp>
        <p:nvSpPr>
          <p:cNvPr id="15" name="Text 12"/>
          <p:cNvSpPr/>
          <p:nvPr/>
        </p:nvSpPr>
        <p:spPr>
          <a:xfrm>
            <a:off x="6324124" y="6431280"/>
            <a:ext cx="2464118" cy="308015"/>
          </a:xfrm>
          <a:prstGeom prst="rect">
            <a:avLst/>
          </a:prstGeom>
          <a:noFill/>
          <a:ln/>
        </p:spPr>
        <p:txBody>
          <a:bodyPr wrap="none" lIns="0" tIns="0" rIns="0" bIns="0" rtlCol="0" anchor="t"/>
          <a:lstStyle/>
          <a:p>
            <a:pPr marL="0" indent="0" algn="l">
              <a:lnSpc>
                <a:spcPts val="2400"/>
              </a:lnSpc>
              <a:buNone/>
            </a:pPr>
            <a:r>
              <a:rPr lang="en-US" sz="1900" dirty="0">
                <a:solidFill>
                  <a:srgbClr val="3A3630"/>
                </a:solidFill>
                <a:latin typeface="Lora" pitchFamily="34" charset="0"/>
                <a:ea typeface="Lora" pitchFamily="34" charset="-122"/>
                <a:cs typeface="Lora" pitchFamily="34" charset="-120"/>
              </a:rPr>
              <a:t>Documentation</a:t>
            </a:r>
            <a:endParaRPr lang="en-US" sz="1900" dirty="0"/>
          </a:p>
        </p:txBody>
      </p:sp>
      <p:sp>
        <p:nvSpPr>
          <p:cNvPr id="16" name="Text 13"/>
          <p:cNvSpPr/>
          <p:nvPr/>
        </p:nvSpPr>
        <p:spPr>
          <a:xfrm>
            <a:off x="6324124" y="6864906"/>
            <a:ext cx="7468553" cy="335042"/>
          </a:xfrm>
          <a:prstGeom prst="rect">
            <a:avLst/>
          </a:prstGeom>
          <a:noFill/>
          <a:ln/>
        </p:spPr>
        <p:txBody>
          <a:bodyPr wrap="none" lIns="0" tIns="0" rIns="0" bIns="0" rtlCol="0" anchor="t"/>
          <a:lstStyle/>
          <a:p>
            <a:pPr marL="0" indent="0" algn="l">
              <a:lnSpc>
                <a:spcPts val="2600"/>
              </a:lnSpc>
              <a:buNone/>
            </a:pPr>
            <a:r>
              <a:rPr lang="en-US" sz="1600" dirty="0">
                <a:solidFill>
                  <a:srgbClr val="3A3630"/>
                </a:solidFill>
                <a:latin typeface="Source Sans 3" pitchFamily="34" charset="0"/>
                <a:ea typeface="Source Sans 3" pitchFamily="34" charset="-122"/>
                <a:cs typeface="Source Sans 3" pitchFamily="34" charset="-120"/>
              </a:rPr>
              <a:t>Complete records maintained for all fabrication, installation, and painting operations</a:t>
            </a:r>
            <a:endParaRPr lang="en-US" sz="1600" dirty="0"/>
          </a:p>
        </p:txBody>
      </p:sp>
      <p:pic>
        <p:nvPicPr>
          <p:cNvPr id="22" name="Picture 21">
            <a:extLst>
              <a:ext uri="{FF2B5EF4-FFF2-40B4-BE49-F238E27FC236}">
                <a16:creationId xmlns:a16="http://schemas.microsoft.com/office/drawing/2014/main" id="{63EECBAE-3955-B9C7-0969-B670EE1C1E7D}"/>
              </a:ext>
            </a:extLst>
          </p:cNvPr>
          <p:cNvPicPr>
            <a:picLocks noChangeAspect="1"/>
          </p:cNvPicPr>
          <p:nvPr/>
        </p:nvPicPr>
        <p:blipFill>
          <a:blip r:embed="rId3"/>
          <a:stretch>
            <a:fillRect/>
          </a:stretch>
        </p:blipFill>
        <p:spPr>
          <a:xfrm>
            <a:off x="277191" y="2019414"/>
            <a:ext cx="5837502" cy="4378126"/>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374</TotalTime>
  <Words>1312</Words>
  <Application>Microsoft Office PowerPoint</Application>
  <PresentationFormat>Custom</PresentationFormat>
  <Paragraphs>176</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Lora Light</vt:lpstr>
      <vt:lpstr>Lora</vt:lpstr>
      <vt:lpstr>Source Sans 3</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Aijaz Nadeem</dc:creator>
  <cp:lastModifiedBy>Aijaz Nadeem</cp:lastModifiedBy>
  <cp:revision>42</cp:revision>
  <cp:lastPrinted>2026-01-17T08:58:16Z</cp:lastPrinted>
  <dcterms:created xsi:type="dcterms:W3CDTF">2026-01-16T11:52:55Z</dcterms:created>
  <dcterms:modified xsi:type="dcterms:W3CDTF">2026-01-17T12:04:03Z</dcterms:modified>
</cp:coreProperties>
</file>